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1"/>
  </p:notesMasterIdLst>
  <p:sldIdLst>
    <p:sldId id="256" r:id="rId2"/>
    <p:sldId id="899" r:id="rId3"/>
    <p:sldId id="1153" r:id="rId4"/>
    <p:sldId id="1154" r:id="rId5"/>
    <p:sldId id="1155" r:id="rId6"/>
    <p:sldId id="1152" r:id="rId7"/>
    <p:sldId id="1405" r:id="rId8"/>
    <p:sldId id="1260" r:id="rId9"/>
    <p:sldId id="1261" r:id="rId10"/>
    <p:sldId id="1262" r:id="rId11"/>
    <p:sldId id="1263" r:id="rId12"/>
    <p:sldId id="1264" r:id="rId13"/>
    <p:sldId id="1265" r:id="rId14"/>
    <p:sldId id="1266" r:id="rId15"/>
    <p:sldId id="1267" r:id="rId16"/>
    <p:sldId id="1268" r:id="rId17"/>
    <p:sldId id="1407" r:id="rId18"/>
    <p:sldId id="1269" r:id="rId19"/>
    <p:sldId id="1270" r:id="rId20"/>
    <p:sldId id="1374" r:id="rId21"/>
    <p:sldId id="1375" r:id="rId22"/>
    <p:sldId id="1376" r:id="rId23"/>
    <p:sldId id="1378" r:id="rId24"/>
    <p:sldId id="1379" r:id="rId25"/>
    <p:sldId id="1380" r:id="rId26"/>
    <p:sldId id="1381" r:id="rId27"/>
    <p:sldId id="1382" r:id="rId28"/>
    <p:sldId id="1386" r:id="rId29"/>
    <p:sldId id="1388" r:id="rId30"/>
    <p:sldId id="1383" r:id="rId31"/>
    <p:sldId id="1384" r:id="rId32"/>
    <p:sldId id="1385" r:id="rId33"/>
    <p:sldId id="1387" r:id="rId34"/>
    <p:sldId id="1389" r:id="rId35"/>
    <p:sldId id="1390" r:id="rId36"/>
    <p:sldId id="1391" r:id="rId37"/>
    <p:sldId id="1392" r:id="rId38"/>
    <p:sldId id="1393" r:id="rId39"/>
    <p:sldId id="1394" r:id="rId40"/>
    <p:sldId id="1395" r:id="rId41"/>
    <p:sldId id="1396" r:id="rId42"/>
    <p:sldId id="1397" r:id="rId43"/>
    <p:sldId id="1398" r:id="rId44"/>
    <p:sldId id="1399" r:id="rId45"/>
    <p:sldId id="1551" r:id="rId46"/>
    <p:sldId id="1553" r:id="rId47"/>
    <p:sldId id="1554" r:id="rId48"/>
    <p:sldId id="1400" r:id="rId49"/>
    <p:sldId id="1555" r:id="rId50"/>
    <p:sldId id="1556" r:id="rId51"/>
    <p:sldId id="1557" r:id="rId52"/>
    <p:sldId id="1406" r:id="rId53"/>
    <p:sldId id="1401" r:id="rId54"/>
    <p:sldId id="1558" r:id="rId55"/>
    <p:sldId id="1559" r:id="rId56"/>
    <p:sldId id="1560" r:id="rId57"/>
    <p:sldId id="1561" r:id="rId58"/>
    <p:sldId id="1562" r:id="rId59"/>
    <p:sldId id="1563" r:id="rId60"/>
    <p:sldId id="1403" r:id="rId61"/>
    <p:sldId id="1404" r:id="rId62"/>
    <p:sldId id="1564" r:id="rId63"/>
    <p:sldId id="1565" r:id="rId64"/>
    <p:sldId id="1566" r:id="rId65"/>
    <p:sldId id="1567" r:id="rId66"/>
    <p:sldId id="1568" r:id="rId67"/>
    <p:sldId id="1569" r:id="rId68"/>
    <p:sldId id="1570" r:id="rId69"/>
    <p:sldId id="1571" r:id="rId70"/>
    <p:sldId id="1572" r:id="rId71"/>
    <p:sldId id="1573" r:id="rId72"/>
    <p:sldId id="1574" r:id="rId73"/>
    <p:sldId id="1575" r:id="rId74"/>
    <p:sldId id="1576" r:id="rId75"/>
    <p:sldId id="1577" r:id="rId76"/>
    <p:sldId id="1578" r:id="rId77"/>
    <p:sldId id="1579" r:id="rId78"/>
    <p:sldId id="1580" r:id="rId79"/>
    <p:sldId id="1581" r:id="rId80"/>
    <p:sldId id="1582" r:id="rId81"/>
    <p:sldId id="1583" r:id="rId82"/>
    <p:sldId id="1584" r:id="rId83"/>
    <p:sldId id="1585" r:id="rId84"/>
    <p:sldId id="1586" r:id="rId85"/>
    <p:sldId id="1587" r:id="rId86"/>
    <p:sldId id="1588" r:id="rId87"/>
    <p:sldId id="1589" r:id="rId88"/>
    <p:sldId id="1698" r:id="rId89"/>
    <p:sldId id="1699" r:id="rId90"/>
    <p:sldId id="1700" r:id="rId91"/>
    <p:sldId id="1701" r:id="rId92"/>
    <p:sldId id="1702" r:id="rId93"/>
    <p:sldId id="1703" r:id="rId94"/>
    <p:sldId id="1704" r:id="rId95"/>
    <p:sldId id="1705" r:id="rId96"/>
    <p:sldId id="1706" r:id="rId97"/>
    <p:sldId id="1707" r:id="rId98"/>
    <p:sldId id="1811" r:id="rId99"/>
    <p:sldId id="1814" r:id="rId100"/>
    <p:sldId id="1815" r:id="rId101"/>
    <p:sldId id="1816" r:id="rId102"/>
    <p:sldId id="1817" r:id="rId103"/>
    <p:sldId id="1818" r:id="rId104"/>
    <p:sldId id="1823" r:id="rId105"/>
    <p:sldId id="1813" r:id="rId106"/>
    <p:sldId id="1819" r:id="rId107"/>
    <p:sldId id="1820" r:id="rId108"/>
    <p:sldId id="1821" r:id="rId109"/>
    <p:sldId id="1822" r:id="rId110"/>
    <p:sldId id="1812" r:id="rId111"/>
    <p:sldId id="1824" r:id="rId112"/>
    <p:sldId id="1825" r:id="rId113"/>
    <p:sldId id="1826" r:id="rId114"/>
    <p:sldId id="1827" r:id="rId115"/>
    <p:sldId id="1828" r:id="rId116"/>
    <p:sldId id="1829" r:id="rId117"/>
    <p:sldId id="1041" r:id="rId118"/>
    <p:sldId id="1043" r:id="rId119"/>
    <p:sldId id="1044" r:id="rId120"/>
    <p:sldId id="1046" r:id="rId121"/>
    <p:sldId id="1047" r:id="rId122"/>
    <p:sldId id="1048" r:id="rId123"/>
    <p:sldId id="1049" r:id="rId124"/>
    <p:sldId id="1050" r:id="rId125"/>
    <p:sldId id="1051" r:id="rId126"/>
    <p:sldId id="1052" r:id="rId127"/>
    <p:sldId id="1053" r:id="rId128"/>
    <p:sldId id="1054" r:id="rId129"/>
    <p:sldId id="1055" r:id="rId130"/>
    <p:sldId id="1056" r:id="rId131"/>
    <p:sldId id="1057" r:id="rId132"/>
    <p:sldId id="1059" r:id="rId133"/>
    <p:sldId id="1060" r:id="rId134"/>
    <p:sldId id="1061" r:id="rId135"/>
    <p:sldId id="1062" r:id="rId136"/>
    <p:sldId id="1063" r:id="rId137"/>
    <p:sldId id="1064" r:id="rId138"/>
    <p:sldId id="1065" r:id="rId139"/>
    <p:sldId id="1066" r:id="rId140"/>
    <p:sldId id="1067" r:id="rId141"/>
    <p:sldId id="1068" r:id="rId142"/>
    <p:sldId id="1069" r:id="rId143"/>
    <p:sldId id="1070" r:id="rId144"/>
    <p:sldId id="1071" r:id="rId145"/>
    <p:sldId id="1072" r:id="rId146"/>
    <p:sldId id="1073" r:id="rId147"/>
    <p:sldId id="1074" r:id="rId148"/>
    <p:sldId id="1076" r:id="rId149"/>
    <p:sldId id="1077" r:id="rId150"/>
    <p:sldId id="1078" r:id="rId151"/>
    <p:sldId id="1079" r:id="rId152"/>
    <p:sldId id="1080" r:id="rId153"/>
    <p:sldId id="1081" r:id="rId154"/>
    <p:sldId id="1083" r:id="rId155"/>
    <p:sldId id="1085" r:id="rId156"/>
    <p:sldId id="1086" r:id="rId157"/>
    <p:sldId id="1087" r:id="rId158"/>
    <p:sldId id="1088" r:id="rId159"/>
    <p:sldId id="1089" r:id="rId160"/>
    <p:sldId id="1090" r:id="rId161"/>
    <p:sldId id="1091" r:id="rId162"/>
    <p:sldId id="1092" r:id="rId163"/>
    <p:sldId id="1093" r:id="rId164"/>
    <p:sldId id="1094" r:id="rId165"/>
    <p:sldId id="1095" r:id="rId166"/>
    <p:sldId id="1096" r:id="rId167"/>
    <p:sldId id="1097" r:id="rId168"/>
    <p:sldId id="1098" r:id="rId169"/>
    <p:sldId id="1099" r:id="rId170"/>
    <p:sldId id="1100" r:id="rId171"/>
    <p:sldId id="1101" r:id="rId172"/>
    <p:sldId id="1102" r:id="rId173"/>
    <p:sldId id="1103" r:id="rId174"/>
    <p:sldId id="1104" r:id="rId175"/>
    <p:sldId id="1105" r:id="rId176"/>
    <p:sldId id="1106" r:id="rId177"/>
    <p:sldId id="1107" r:id="rId178"/>
    <p:sldId id="1108" r:id="rId179"/>
    <p:sldId id="1109" r:id="rId180"/>
    <p:sldId id="1110" r:id="rId181"/>
    <p:sldId id="1111" r:id="rId182"/>
    <p:sldId id="1112" r:id="rId183"/>
    <p:sldId id="1113" r:id="rId184"/>
    <p:sldId id="1114" r:id="rId185"/>
    <p:sldId id="1115" r:id="rId186"/>
    <p:sldId id="1116" r:id="rId187"/>
    <p:sldId id="1117" r:id="rId188"/>
    <p:sldId id="1118" r:id="rId189"/>
    <p:sldId id="1119" r:id="rId190"/>
    <p:sldId id="1120" r:id="rId191"/>
    <p:sldId id="1121" r:id="rId192"/>
    <p:sldId id="1122" r:id="rId193"/>
    <p:sldId id="1123" r:id="rId194"/>
    <p:sldId id="1124" r:id="rId195"/>
    <p:sldId id="1125" r:id="rId196"/>
    <p:sldId id="1126" r:id="rId197"/>
    <p:sldId id="1127" r:id="rId198"/>
    <p:sldId id="1128" r:id="rId199"/>
    <p:sldId id="1129" r:id="rId200"/>
    <p:sldId id="1130" r:id="rId201"/>
    <p:sldId id="1131" r:id="rId202"/>
    <p:sldId id="1132" r:id="rId203"/>
    <p:sldId id="1133" r:id="rId204"/>
    <p:sldId id="1134" r:id="rId205"/>
    <p:sldId id="1135" r:id="rId206"/>
    <p:sldId id="1136" r:id="rId207"/>
    <p:sldId id="1137" r:id="rId208"/>
    <p:sldId id="1138" r:id="rId209"/>
    <p:sldId id="1139" r:id="rId210"/>
    <p:sldId id="1140" r:id="rId211"/>
    <p:sldId id="1141" r:id="rId212"/>
    <p:sldId id="1145" r:id="rId213"/>
    <p:sldId id="1146" r:id="rId214"/>
    <p:sldId id="1147" r:id="rId215"/>
    <p:sldId id="1148" r:id="rId216"/>
    <p:sldId id="1149" r:id="rId217"/>
    <p:sldId id="1150" r:id="rId218"/>
    <p:sldId id="1151" r:id="rId219"/>
    <p:sldId id="1040" r:id="rId2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wppc="http://www.wps.cn/officeDocument/PresentationCustomData" xmlns=""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iago" initials="T" lastIdx="6" clrIdx="0"/>
  <p:cmAuthor id="1" name="deinf.thiagor" initials="d"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1AE29-2143-4DBA-BEA6-B7F10F54D016}" type="datetimeFigureOut">
              <a:rPr lang="pt-BR" smtClean="0"/>
              <a:t>11/02/2020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4659-AC89-492B-A80B-4F105EFA3D09}" type="slidenum">
              <a:rPr lang="pt-BR" smtClean="0"/>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Statistics"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en.wikipedia.org/wiki/Data_set" TargetMode="External"/><Relationship Id="rId4" Type="http://schemas.openxmlformats.org/officeDocument/2006/relationships/hyperlink" Target="http://en.wikipedia.org/wiki/Outlie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outskirtsbattledome.wikispaces.com/canon"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300" dirty="0"/>
          </a:p>
          <a:p>
            <a:pPr defTabSz="990600">
              <a:defRPr/>
            </a:pPr>
            <a:r>
              <a:rPr lang="en-US" i="1" dirty="0"/>
              <a:t>Data mining is an interdisciplinary field bringing together techniques from machine learning, pattern recognition, statistics, databases, and visualization to address the issue of information extraction from large </a:t>
            </a:r>
            <a:r>
              <a:rPr lang="pt-BR" i="1" dirty="0"/>
              <a:t>data bases </a:t>
            </a:r>
          </a:p>
          <a:p>
            <a:endParaRPr lang="pt-BR" dirty="0"/>
          </a:p>
        </p:txBody>
      </p:sp>
      <p:sp>
        <p:nvSpPr>
          <p:cNvPr id="4" name="Espaço Reservado para Número de Slide 3"/>
          <p:cNvSpPr>
            <a:spLocks noGrp="1"/>
          </p:cNvSpPr>
          <p:nvPr>
            <p:ph type="sldNum" sz="quarter" idx="10"/>
          </p:nvPr>
        </p:nvSpPr>
        <p:spPr/>
        <p:txBody>
          <a:bodyPr/>
          <a:lstStyle/>
          <a:p>
            <a:fld id="{63BF8F16-A9D2-4E06-A0B4-97AE55F50FFE}" type="slidenum">
              <a:rPr lang="pt-BR" smtClean="0"/>
              <a:t>7</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Espaço Reservado para Imagem de Slide 40960"/>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40962" name="Espaço Reservado para Texto 40961"/>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Espaço Reservado para Imagem de Slide 44032"/>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44034" name="Espaço Reservado para Texto 44033"/>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Espaço Reservado para Imagem de Slide 45056"/>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45058" name="Espaço Reservado para Texto 45057"/>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300" dirty="0"/>
              <a:t>In </a:t>
            </a:r>
            <a:r>
              <a:rPr lang="en-US" sz="1300" dirty="0">
                <a:hlinkClick r:id="rId3" tooltip="Statistics"/>
              </a:rPr>
              <a:t>statistics</a:t>
            </a:r>
            <a:r>
              <a:rPr lang="en-US" sz="1300" dirty="0"/>
              <a:t>, an </a:t>
            </a:r>
            <a:r>
              <a:rPr lang="en-US" sz="1300" b="1" dirty="0"/>
              <a:t>outlier</a:t>
            </a:r>
            <a:r>
              <a:rPr lang="en-US" sz="1300" baseline="30000" dirty="0">
                <a:hlinkClick r:id="rId4"/>
              </a:rPr>
              <a:t>[1]</a:t>
            </a:r>
            <a:r>
              <a:rPr lang="en-US" sz="1300" dirty="0"/>
              <a:t> is an observation that is numerically distant from the rest of the </a:t>
            </a:r>
            <a:r>
              <a:rPr lang="en-US" sz="1300" dirty="0">
                <a:hlinkClick r:id="rId5" tooltip="Data set"/>
              </a:rPr>
              <a:t>data</a:t>
            </a:r>
            <a:r>
              <a:rPr lang="en-US" sz="1300" dirty="0"/>
              <a:t>.</a:t>
            </a:r>
          </a:p>
          <a:p>
            <a:endParaRPr lang="pt-BR" dirty="0"/>
          </a:p>
          <a:p>
            <a:r>
              <a:rPr lang="pt-BR" dirty="0"/>
              <a:t>Por exemplo, podemos detectar o uso fraudulento de cartões de crédito ao descobrir que certos clientes</a:t>
            </a:r>
          </a:p>
          <a:p>
            <a:r>
              <a:rPr lang="pt-BR" dirty="0"/>
              <a:t>efetuaram compras de valor extremamente alto, fora de seu padrão habitual de gastos.</a:t>
            </a:r>
          </a:p>
        </p:txBody>
      </p:sp>
      <p:sp>
        <p:nvSpPr>
          <p:cNvPr id="4" name="Espaço Reservado para Número de Slide 3"/>
          <p:cNvSpPr>
            <a:spLocks noGrp="1"/>
          </p:cNvSpPr>
          <p:nvPr>
            <p:ph type="sldNum" sz="quarter" idx="10"/>
          </p:nvPr>
        </p:nvSpPr>
        <p:spPr/>
        <p:txBody>
          <a:bodyPr/>
          <a:lstStyle/>
          <a:p>
            <a:fld id="{63BF8F16-A9D2-4E06-A0B4-97AE55F50FFE}" type="slidenum">
              <a:rPr lang="pt-BR" smtClean="0"/>
              <a:t>108</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300" dirty="0"/>
              <a:t>An outlier is an event or incident that is considered to be completely and irreconcilably inconsistent with a character, entity, group, or series' normal displayed level of power. Outliers are generally regarded as unusable in OBD debates. However, all effort should be made to try to reconcile outliers with other </a:t>
            </a:r>
            <a:r>
              <a:rPr lang="en-US" sz="1300" dirty="0">
                <a:hlinkClick r:id="rId3"/>
              </a:rPr>
              <a:t>canon</a:t>
            </a:r>
            <a:r>
              <a:rPr lang="en-US" sz="1300" dirty="0"/>
              <a:t> information, and only the most extreme examples should be classed as completely unusable. Often there is disagreement on exactly what constitutes an outlier, and things that are considered an outlier by some might not be considered to be one by everyone. Careful </a:t>
            </a:r>
            <a:r>
              <a:rPr lang="en-US" sz="1300" dirty="0" err="1"/>
              <a:t>judgement</a:t>
            </a:r>
            <a:r>
              <a:rPr lang="en-US" sz="1300" dirty="0"/>
              <a:t> should be used in all cases.</a:t>
            </a:r>
            <a:endParaRPr lang="pt-BR" dirty="0"/>
          </a:p>
        </p:txBody>
      </p:sp>
      <p:sp>
        <p:nvSpPr>
          <p:cNvPr id="4" name="Espaço Reservado para Número de Slide 3"/>
          <p:cNvSpPr>
            <a:spLocks noGrp="1"/>
          </p:cNvSpPr>
          <p:nvPr>
            <p:ph type="sldNum" sz="quarter" idx="10"/>
          </p:nvPr>
        </p:nvSpPr>
        <p:spPr/>
        <p:txBody>
          <a:bodyPr/>
          <a:lstStyle/>
          <a:p>
            <a:fld id="{63BF8F16-A9D2-4E06-A0B4-97AE55F50FFE}" type="slidenum">
              <a:rPr lang="pt-BR" smtClean="0"/>
              <a:t>109</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27129AC7-87A0-4926-9F83-FCD569C6758A}" type="slidenum">
              <a:rPr lang="de-DE"/>
              <a:t>219</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Espaço Reservado para Imagem de Slide 30720"/>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0722" name="Espaço Reservado para Texto 30721"/>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Espaço Reservado para Imagem de Slide 31744"/>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1746" name="Espaço Reservado para Texto 31745"/>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Espaço Reservado para Imagem de Slide 32768"/>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2770" name="Espaço Reservado para Texto 32769"/>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Espaço Reservado para Imagem de Slide 37888"/>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7890" name="Espaço Reservado para Texto 37889"/>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seguinte padrão “clientes que compram pão também compram leite” representa uma regra de associação </a:t>
            </a:r>
          </a:p>
          <a:p>
            <a:r>
              <a:rPr lang="pt-BR" dirty="0"/>
              <a:t>que reflete um padrão de comportamento dos clientes do supermercado. Descobrir regras de associação </a:t>
            </a:r>
          </a:p>
          <a:p>
            <a:r>
              <a:rPr lang="pt-BR" dirty="0"/>
              <a:t>entre produtos comprados por clientes numa mesma compra pode ser útil para melhorar a organização das </a:t>
            </a:r>
          </a:p>
          <a:p>
            <a:r>
              <a:rPr lang="pt-BR" dirty="0"/>
              <a:t>prateleiras, facilitar (ou </a:t>
            </a:r>
            <a:r>
              <a:rPr lang="pt-BR" dirty="0" err="1"/>
              <a:t>dicultar</a:t>
            </a:r>
            <a:r>
              <a:rPr lang="pt-BR" dirty="0"/>
              <a:t>) as compras do usuário ou induzi-lo a comprar mais</a:t>
            </a:r>
          </a:p>
        </p:txBody>
      </p:sp>
      <p:sp>
        <p:nvSpPr>
          <p:cNvPr id="4" name="Espaço Reservado para Número de Slide 3"/>
          <p:cNvSpPr>
            <a:spLocks noGrp="1"/>
          </p:cNvSpPr>
          <p:nvPr>
            <p:ph type="sldNum" sz="quarter" idx="10"/>
          </p:nvPr>
        </p:nvSpPr>
        <p:spPr/>
        <p:txBody>
          <a:bodyPr/>
          <a:lstStyle/>
          <a:p>
            <a:fld id="{63BF8F16-A9D2-4E06-A0B4-97AE55F50FFE}" type="slidenum">
              <a:rPr lang="pt-BR" smtClean="0"/>
              <a:t>52</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Espaço Reservado para Imagem de Slide 36864"/>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6866" name="Espaço Reservado para Texto 36865"/>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Espaço Reservado para Imagem de Slide 38912"/>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8914" name="Espaço Reservado para Texto 38913"/>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Espaço Reservado para Imagem de Slide 39936"/>
          <p:cNvSpPr txBox="1">
            <a:spLocks noGrp="1" noRot="1" noChangeAspect="1"/>
          </p:cNvSpPr>
          <p:nvPr>
            <p:ph type="sldImg"/>
          </p:nvPr>
        </p:nvSpPr>
        <p:spPr>
          <a:xfrm>
            <a:off x="1312863" y="1027113"/>
            <a:ext cx="4933950" cy="3700462"/>
          </a:xfrm>
          <a:prstGeom prst="rect">
            <a:avLst/>
          </a:prstGeom>
          <a:solidFill>
            <a:srgbClr val="FFFFFF"/>
          </a:solidFill>
          <a:ln w="9525" cap="flat" cmpd="sng">
            <a:solidFill>
              <a:srgbClr val="000000"/>
            </a:solidFill>
            <a:prstDash val="solid"/>
            <a:headEnd type="none" w="med" len="med"/>
            <a:tailEnd type="none" w="med" len="med"/>
          </a:ln>
        </p:spPr>
      </p:sp>
      <p:sp>
        <p:nvSpPr>
          <p:cNvPr id="39938" name="Espaço Reservado para Texto 39937"/>
          <p:cNvSpPr txBox="1">
            <a:spLocks noGrp="1"/>
          </p:cNvSpPr>
          <p:nvPr>
            <p:ph type="body" idx="1"/>
          </p:nvPr>
        </p:nvSpPr>
        <p:spPr>
          <a:xfrm>
            <a:off x="1169988" y="5040313"/>
            <a:ext cx="5226050" cy="4108450"/>
          </a:xfrm>
          <a:prstGeom prst="rect">
            <a:avLst/>
          </a:prstGeom>
          <a:noFill/>
          <a:ln w="9525">
            <a:noFill/>
          </a:ln>
        </p:spPr>
        <p:txBody>
          <a:bodyPr wrap="none" anchor="ctr"/>
          <a:lstStyle/>
          <a:p>
            <a:pPr lvl="0"/>
            <a:endParaRPr lang="pt-BR" altLang="x-non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título Mestre</a:t>
            </a:r>
          </a:p>
        </p:txBody>
      </p:sp>
      <p:sp>
        <p:nvSpPr>
          <p:cNvPr id="3" name="Espaço Reservado para Texto Vertical 2"/>
          <p:cNvSpPr>
            <a:spLocks noGrp="1"/>
          </p:cNvSpPr>
          <p:nvPr>
            <p:ph type="body" orient="vert" idx="1" hasCustomPrompt="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hasCustomPrompt="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título Mestre</a:t>
            </a:r>
          </a:p>
        </p:txBody>
      </p:sp>
      <p:sp>
        <p:nvSpPr>
          <p:cNvPr id="3" name="Espaço Reservado para Conteúdo 2"/>
          <p:cNvSpPr>
            <a:spLocks noGrp="1"/>
          </p:cNvSpPr>
          <p:nvPr>
            <p:ph idx="1" hasCustomPrompt="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título Mestre</a:t>
            </a:r>
          </a:p>
        </p:txBody>
      </p:sp>
      <p:sp>
        <p:nvSpPr>
          <p:cNvPr id="3" name="Espaço Reservado para Conteúdo 2"/>
          <p:cNvSpPr>
            <a:spLocks noGrp="1"/>
          </p:cNvSpPr>
          <p:nvPr>
            <p:ph sz="half" idx="1" hasCustomPrompt="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hasCustomPrompt="1"/>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04D902B7-A161-4BC4-BC44-D09D3E91364F}" type="datetimeFigureOut">
              <a:rPr lang="pt-BR" smtClean="0"/>
              <a:t>11/02/2020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hasCustomPrompt="1"/>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hasCustomPrompt="1"/>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04D902B7-A161-4BC4-BC44-D09D3E91364F}" type="datetimeFigureOut">
              <a:rPr lang="pt-BR" smtClean="0"/>
              <a:t>11/02/2020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04D902B7-A161-4BC4-BC44-D09D3E91364F}" type="datetimeFigureOut">
              <a:rPr lang="pt-BR" smtClean="0"/>
              <a:t>11/02/2020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4D902B7-A161-4BC4-BC44-D09D3E91364F}" type="datetimeFigureOut">
              <a:rPr lang="pt-BR" smtClean="0"/>
              <a:t>11/02/2020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4D902B7-A161-4BC4-BC44-D09D3E91364F}" type="datetimeFigureOut">
              <a:rPr lang="pt-BR" smtClean="0"/>
              <a:t>11/02/2020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4D902B7-A161-4BC4-BC44-D09D3E91364F}" type="datetimeFigureOut">
              <a:rPr lang="pt-BR" smtClean="0"/>
              <a:t>11/02/2020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887C8E-1F35-4557-881F-A1EDB6F9D9C4}"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D902B7-A161-4BC4-BC44-D09D3E91364F}" type="datetimeFigureOut">
              <a:rPr lang="pt-BR" smtClean="0"/>
              <a:t>11/02/2020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87C8E-1F35-4557-881F-A1EDB6F9D9C4}"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8.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1.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0.wmf"/><Relationship Id="rId4"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a:t>Data Mining</a:t>
            </a:r>
          </a:p>
        </p:txBody>
      </p:sp>
      <p:sp>
        <p:nvSpPr>
          <p:cNvPr id="3" name="Subtítulo 2"/>
          <p:cNvSpPr>
            <a:spLocks noGrp="1"/>
          </p:cNvSpPr>
          <p:nvPr>
            <p:ph type="subTitle" idx="1"/>
          </p:nvPr>
        </p:nvSpPr>
        <p:spPr/>
        <p:txBody>
          <a:bodyPr/>
          <a:lstStyle/>
          <a:p>
            <a:r>
              <a:rPr lang="pt-BR" dirty="0"/>
              <a:t>Prof. Rodrigo Macedo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 KDD (Descoberta de conhecimento BD)</a:t>
            </a:r>
          </a:p>
        </p:txBody>
      </p:sp>
      <p:sp>
        <p:nvSpPr>
          <p:cNvPr id="3" name="Espaço Reservado para Conteúdo 2"/>
          <p:cNvSpPr>
            <a:spLocks noGrp="1"/>
          </p:cNvSpPr>
          <p:nvPr>
            <p:ph idx="1"/>
          </p:nvPr>
        </p:nvSpPr>
        <p:spPr/>
        <p:txBody>
          <a:bodyPr>
            <a:normAutofit lnSpcReduction="10000"/>
          </a:bodyPr>
          <a:lstStyle/>
          <a:p>
            <a:r>
              <a:rPr lang="pt-BR" altLang="en-US"/>
              <a:t>O data mining atua como uma das partes do processo de descoberta de conhecimento (KDD).</a:t>
            </a:r>
          </a:p>
          <a:p>
            <a:r>
              <a:rPr lang="pt-BR" altLang="en-US"/>
              <a:t>O processo de descoberta do conhecimento compreende seis fases:</a:t>
            </a:r>
          </a:p>
          <a:p>
            <a:pPr marL="514350" indent="-514350">
              <a:buAutoNum type="arabicPeriod"/>
            </a:pPr>
            <a:r>
              <a:rPr lang="pt-BR" altLang="en-US"/>
              <a:t>Seleção de dados.</a:t>
            </a:r>
          </a:p>
          <a:p>
            <a:pPr marL="514350" indent="-514350">
              <a:buAutoNum type="arabicPeriod"/>
            </a:pPr>
            <a:r>
              <a:rPr lang="pt-BR" altLang="en-US"/>
              <a:t>Limpeza de dados.</a:t>
            </a:r>
          </a:p>
          <a:p>
            <a:pPr marL="514350" indent="-514350">
              <a:buAutoNum type="arabicPeriod"/>
            </a:pPr>
            <a:r>
              <a:rPr lang="pt-BR" altLang="en-US"/>
              <a:t>Enriquecimento de dados.</a:t>
            </a:r>
          </a:p>
          <a:p>
            <a:pPr marL="514350" indent="-514350">
              <a:buAutoNum type="arabicPeriod"/>
            </a:pPr>
            <a:r>
              <a:rPr lang="pt-BR" altLang="en-US"/>
              <a:t>Transformação de dados.</a:t>
            </a:r>
          </a:p>
          <a:p>
            <a:pPr marL="514350" indent="-514350">
              <a:buAutoNum type="arabicPeriod"/>
            </a:pPr>
            <a:r>
              <a:rPr lang="pt-BR" altLang="en-US"/>
              <a:t>Mineração de dados.</a:t>
            </a:r>
          </a:p>
          <a:p>
            <a:pPr marL="514350" indent="-514350">
              <a:buAutoNum type="arabicPeriod"/>
            </a:pPr>
            <a:r>
              <a:rPr lang="pt-BR" altLang="en-US"/>
              <a:t>Relatório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Séries Temporais - Tendencia</a:t>
            </a:r>
          </a:p>
        </p:txBody>
      </p:sp>
      <p:sp>
        <p:nvSpPr>
          <p:cNvPr id="3" name="Espaço Reservado para Conteúdo 2"/>
          <p:cNvSpPr>
            <a:spLocks noGrp="1"/>
          </p:cNvSpPr>
          <p:nvPr>
            <p:ph sz="half" idx="1"/>
          </p:nvPr>
        </p:nvSpPr>
        <p:spPr>
          <a:xfrm>
            <a:off x="55880" y="1825625"/>
            <a:ext cx="5181600" cy="4351338"/>
          </a:xfrm>
        </p:spPr>
        <p:txBody>
          <a:bodyPr>
            <a:normAutofit fontScale="90000" lnSpcReduction="10000"/>
          </a:bodyPr>
          <a:lstStyle/>
          <a:p>
            <a:r>
              <a:rPr lang="pt-BR" altLang="en-US"/>
              <a:t>A tendência de uma série temporal é definida como um padrão de crescimento/descrecimento da variável em um certo período de tempo.</a:t>
            </a:r>
          </a:p>
          <a:p>
            <a:r>
              <a:rPr lang="pt-BR" altLang="en-US"/>
              <a:t>Existem testes específicos para a identificação da tendência, como o Teste de Wald e o de Cox-Stuart. Entretanto, uma técnica muito utilizada é o ajuste de uma Regressão Linear Simples para a identificação da inclinação da reta de tendência.</a:t>
            </a:r>
          </a:p>
        </p:txBody>
      </p:sp>
      <p:pic>
        <p:nvPicPr>
          <p:cNvPr id="6" name="Espaço Reservado para Conteúdo 5" descr="Screenshot_1"/>
          <p:cNvPicPr>
            <a:picLocks noGrp="1" noChangeAspect="1"/>
          </p:cNvPicPr>
          <p:nvPr>
            <p:ph sz="half" idx="2"/>
          </p:nvPr>
        </p:nvPicPr>
        <p:blipFill>
          <a:blip r:embed="rId2"/>
          <a:stretch>
            <a:fillRect/>
          </a:stretch>
        </p:blipFill>
        <p:spPr>
          <a:xfrm>
            <a:off x="5238115" y="1796415"/>
            <a:ext cx="7004685" cy="438086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Séries Temporais - Autocorrelação</a:t>
            </a:r>
          </a:p>
        </p:txBody>
      </p:sp>
      <p:sp>
        <p:nvSpPr>
          <p:cNvPr id="3" name="Espaço Reservado para Conteúdo 2"/>
          <p:cNvSpPr>
            <a:spLocks noGrp="1"/>
          </p:cNvSpPr>
          <p:nvPr>
            <p:ph sz="half" idx="1"/>
          </p:nvPr>
        </p:nvSpPr>
        <p:spPr>
          <a:xfrm>
            <a:off x="561340" y="1874520"/>
            <a:ext cx="11330305" cy="4351655"/>
          </a:xfrm>
        </p:spPr>
        <p:txBody>
          <a:bodyPr>
            <a:normAutofit lnSpcReduction="10000"/>
          </a:bodyPr>
          <a:lstStyle/>
          <a:p>
            <a:r>
              <a:rPr lang="pt-BR" altLang="en-US"/>
              <a:t>A autocorrelação é definida como uma observação num determinado instante está relacionada às observações passadas.</a:t>
            </a:r>
          </a:p>
          <a:p>
            <a:r>
              <a:rPr lang="pt-BR" altLang="en-US"/>
              <a:t>As observações podem estar autocorrelacionadas em diversas ordens. A autocorrelação de primeira ordem caracteriza séries onde uma observação está correlacionada com a observação imediatamente anterior (fevereiro e janeiro, por exemplo). A autocorrelação de segunda ordem caracteriza séries temporais onde uma observação está correlacionada com as observações a 2 unidades de tempo no passado (fevereiro e dezembro, por exemplo).</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Séries Temporais - Sazonalidade</a:t>
            </a:r>
          </a:p>
        </p:txBody>
      </p:sp>
      <p:sp>
        <p:nvSpPr>
          <p:cNvPr id="3" name="Espaço Reservado para Conteúdo 2"/>
          <p:cNvSpPr>
            <a:spLocks noGrp="1"/>
          </p:cNvSpPr>
          <p:nvPr>
            <p:ph sz="half" idx="1"/>
          </p:nvPr>
        </p:nvSpPr>
        <p:spPr>
          <a:xfrm>
            <a:off x="561340" y="1874520"/>
            <a:ext cx="11330305" cy="4351655"/>
          </a:xfrm>
        </p:spPr>
        <p:txBody>
          <a:bodyPr>
            <a:normAutofit lnSpcReduction="10000"/>
          </a:bodyPr>
          <a:lstStyle/>
          <a:p>
            <a:r>
              <a:rPr lang="pt-BR" altLang="en-US"/>
              <a:t>A sazonalidade pode ser definida como padrões de comportamento que se repetem em específicas épocas do ano. Por exemplo, o número de passageiros que utilizam o transporte aéreo geralmente é maior em períodos de férias escolares do que nos demais meses do ano, fato que pode ser verificado na imagem apresentada anteriormente.</a:t>
            </a:r>
          </a:p>
          <a:p>
            <a:r>
              <a:rPr lang="pt-BR" altLang="en-US"/>
              <a:t>A sazonalidade, muitas vezes, pode ser identificada de maneira visual. Uma das técnicas formais utilizadas é a identificação de autocorrelações significativas de determinada ordem. Por exemplo, se existe uma sazonalidade anual em uma série, a autocorrelação de ordem 12 geralmente é significativa.</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Séries Temporais - Estacionaridade</a:t>
            </a:r>
          </a:p>
        </p:txBody>
      </p:sp>
      <p:sp>
        <p:nvSpPr>
          <p:cNvPr id="3" name="Espaço Reservado para Conteúdo 2"/>
          <p:cNvSpPr>
            <a:spLocks noGrp="1"/>
          </p:cNvSpPr>
          <p:nvPr>
            <p:ph sz="half" idx="1"/>
          </p:nvPr>
        </p:nvSpPr>
        <p:spPr>
          <a:xfrm>
            <a:off x="6350" y="1809750"/>
            <a:ext cx="5181600" cy="4351338"/>
          </a:xfrm>
        </p:spPr>
        <p:txBody>
          <a:bodyPr>
            <a:normAutofit fontScale="90000" lnSpcReduction="10000"/>
          </a:bodyPr>
          <a:lstStyle/>
          <a:p>
            <a:r>
              <a:rPr lang="pt-BR" altLang="en-US"/>
              <a:t>A estacionariedade é um importante conceito na modelagem de séries temporais e é caracterizada por uma variável que se comporta de forma aleatória ao longo do tempo ao redor de uma média constante.</a:t>
            </a:r>
          </a:p>
          <a:p>
            <a:r>
              <a:rPr lang="pt-BR" altLang="en-US"/>
              <a:t>Basicamente, séries temporais que possuem tendência e/ou sazonalidade não são estacionárias e é necessário o uso de técnicas adequadas a tal situação. Na imagem abaixo mostramos um exemplo de uma série estacionária.</a:t>
            </a:r>
          </a:p>
        </p:txBody>
      </p:sp>
      <p:pic>
        <p:nvPicPr>
          <p:cNvPr id="5" name="Espaço Reservado para Conteúdo 4" descr="Screenshot_2"/>
          <p:cNvPicPr>
            <a:picLocks noGrp="1" noChangeAspect="1"/>
          </p:cNvPicPr>
          <p:nvPr>
            <p:ph sz="half" idx="2"/>
          </p:nvPr>
        </p:nvPicPr>
        <p:blipFill>
          <a:blip r:embed="rId2"/>
          <a:stretch>
            <a:fillRect/>
          </a:stretch>
        </p:blipFill>
        <p:spPr>
          <a:xfrm>
            <a:off x="5125720" y="2443480"/>
            <a:ext cx="7040245" cy="423354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Regressão</a:t>
            </a:r>
          </a:p>
        </p:txBody>
      </p:sp>
      <p:sp>
        <p:nvSpPr>
          <p:cNvPr id="3" name="Espaço Reservado para Conteúdo 2"/>
          <p:cNvSpPr>
            <a:spLocks noGrp="1"/>
          </p:cNvSpPr>
          <p:nvPr>
            <p:ph idx="1"/>
          </p:nvPr>
        </p:nvSpPr>
        <p:spPr/>
        <p:txBody>
          <a:bodyPr/>
          <a:lstStyle/>
          <a:p>
            <a:r>
              <a:rPr lang="pt-BR" dirty="0"/>
              <a:t>Regressão é uma aplicação especial da regra de classificação. Se uma regra de classificação é considerada uma função sobre variáveis que as mapeia em uma classe destino, a regra é chamada </a:t>
            </a:r>
            <a:r>
              <a:rPr lang="pt-BR" b="1" dirty="0"/>
              <a:t>regressão</a:t>
            </a:r>
            <a:r>
              <a:rPr lang="pt-BR" dirty="0"/>
              <a:t>.</a:t>
            </a:r>
          </a:p>
          <a:p>
            <a:r>
              <a:rPr lang="pt-BR" dirty="0"/>
              <a:t>Uma aplicação de regressão ocorre quando, em vez de mapear uma tupla de dados de uma relação para uma classe específica, o valor da variável é previsto baseado naquela tupla.</a:t>
            </a:r>
          </a:p>
        </p:txBody>
      </p:sp>
      <p:sp>
        <p:nvSpPr>
          <p:cNvPr id="4" name="Espaço Reservado para Rodapé 3"/>
          <p:cNvSpPr>
            <a:spLocks noGrp="1"/>
          </p:cNvSpPr>
          <p:nvPr>
            <p:ph type="ftr" sz="quarter" idx="11"/>
          </p:nvPr>
        </p:nvSpPr>
        <p:spPr/>
        <p:txBody>
          <a:bodyPr/>
          <a:lstStyle/>
          <a:p>
            <a:r>
              <a:rPr lang="pt-BR"/>
              <a:t>Prof. Thiago Cavalcanti</a:t>
            </a:r>
            <a:endParaRPr lang="pt-B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Regressão Linear</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Na regressão, o objetivo é prever um valor numérico.</a:t>
            </a:r>
          </a:p>
          <a:p>
            <a:r>
              <a:rPr lang="pt-BR" altLang="en-US"/>
              <a:t>O modelo de regressão é utilizado para prever o resultado de uma variável </a:t>
            </a:r>
            <a:r>
              <a:rPr lang="pt-BR" altLang="en-US" b="1"/>
              <a:t>dependente </a:t>
            </a:r>
            <a:r>
              <a:rPr lang="pt-BR" altLang="en-US"/>
              <a:t>desconhecida, dado os valores das variáveis </a:t>
            </a:r>
            <a:r>
              <a:rPr lang="pt-BR" altLang="en-US" b="1"/>
              <a:t>independentes</a:t>
            </a:r>
            <a:r>
              <a:rPr lang="pt-BR" altLang="en-US"/>
              <a:t>.</a:t>
            </a:r>
          </a:p>
          <a:p>
            <a:r>
              <a:rPr lang="pt-BR" altLang="en-US"/>
              <a:t>Pode ser utilizado, por exemplo, para prever a cotação de uma ação na bolsa de valores.</a:t>
            </a:r>
          </a:p>
          <a:p>
            <a:endParaRPr lang="pt-BR"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Regressão Linear</a:t>
            </a:r>
          </a:p>
        </p:txBody>
      </p:sp>
      <p:sp>
        <p:nvSpPr>
          <p:cNvPr id="3" name="Espaço Reservado para Conteúdo 2"/>
          <p:cNvSpPr>
            <a:spLocks noGrp="1"/>
          </p:cNvSpPr>
          <p:nvPr>
            <p:ph sz="half" idx="1"/>
          </p:nvPr>
        </p:nvSpPr>
        <p:spPr/>
        <p:txBody>
          <a:bodyPr/>
          <a:lstStyle/>
          <a:p>
            <a:r>
              <a:rPr lang="pt-BR" altLang="en-US"/>
              <a:t>Entende-se que os dados possuem comportamento linear.</a:t>
            </a:r>
          </a:p>
          <a:p>
            <a:r>
              <a:rPr lang="pt-BR" altLang="en-US"/>
              <a:t>Podem ser aproximados por uma reta.</a:t>
            </a:r>
          </a:p>
          <a:p>
            <a:r>
              <a:rPr lang="pt-BR" altLang="en-US"/>
              <a:t>Fórmula da regressão linear:</a:t>
            </a:r>
          </a:p>
        </p:txBody>
      </p:sp>
      <p:pic>
        <p:nvPicPr>
          <p:cNvPr id="4" name="Espaço Reservado para Conteúdo 3" descr="Screenshot_3"/>
          <p:cNvPicPr>
            <a:picLocks noGrp="1" noChangeAspect="1"/>
          </p:cNvPicPr>
          <p:nvPr>
            <p:ph sz="half" idx="2"/>
          </p:nvPr>
        </p:nvPicPr>
        <p:blipFill>
          <a:blip r:embed="rId2"/>
          <a:stretch>
            <a:fillRect/>
          </a:stretch>
        </p:blipFill>
        <p:spPr>
          <a:xfrm>
            <a:off x="6913880" y="1250950"/>
            <a:ext cx="4284345" cy="3134360"/>
          </a:xfrm>
          <a:prstGeom prst="rect">
            <a:avLst/>
          </a:prstGeom>
        </p:spPr>
      </p:pic>
      <p:pic>
        <p:nvPicPr>
          <p:cNvPr id="5" name="Imagem 4" descr="Screenshot_4"/>
          <p:cNvPicPr>
            <a:picLocks noChangeAspect="1"/>
          </p:cNvPicPr>
          <p:nvPr/>
        </p:nvPicPr>
        <p:blipFill>
          <a:blip r:embed="rId3"/>
          <a:stretch>
            <a:fillRect/>
          </a:stretch>
        </p:blipFill>
        <p:spPr>
          <a:xfrm>
            <a:off x="1170305" y="4385310"/>
            <a:ext cx="7239635" cy="248412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Regressão Linear - Exemplo</a:t>
            </a:r>
          </a:p>
        </p:txBody>
      </p:sp>
      <p:pic>
        <p:nvPicPr>
          <p:cNvPr id="8" name="Espaço Reservado para Conteúdo 7" descr="Screenshot_5"/>
          <p:cNvPicPr>
            <a:picLocks noGrp="1" noChangeAspect="1"/>
          </p:cNvPicPr>
          <p:nvPr>
            <p:ph idx="1"/>
          </p:nvPr>
        </p:nvPicPr>
        <p:blipFill>
          <a:blip r:embed="rId2"/>
          <a:stretch>
            <a:fillRect/>
          </a:stretch>
        </p:blipFill>
        <p:spPr>
          <a:xfrm>
            <a:off x="3106420" y="1430020"/>
            <a:ext cx="6678930" cy="506222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Análise de </a:t>
            </a:r>
            <a:r>
              <a:rPr lang="pt-BR" dirty="0" err="1"/>
              <a:t>Outliers</a:t>
            </a:r>
            <a:endParaRPr lang="pt-BR" dirty="0"/>
          </a:p>
        </p:txBody>
      </p:sp>
      <p:sp>
        <p:nvSpPr>
          <p:cNvPr id="3" name="Espaço Reservado para Conteúdo 2"/>
          <p:cNvSpPr>
            <a:spLocks noGrp="1"/>
          </p:cNvSpPr>
          <p:nvPr>
            <p:ph idx="1"/>
          </p:nvPr>
        </p:nvSpPr>
        <p:spPr/>
        <p:txBody>
          <a:bodyPr/>
          <a:lstStyle/>
          <a:p>
            <a:r>
              <a:rPr lang="pt-BR" dirty="0"/>
              <a:t>Um banco de dados pode conter dados que não apresentam o comportamento geral da maioria. </a:t>
            </a:r>
          </a:p>
          <a:p>
            <a:pPr lvl="1"/>
            <a:r>
              <a:rPr lang="pt-BR" dirty="0"/>
              <a:t>Estes dados são denominados </a:t>
            </a:r>
            <a:r>
              <a:rPr lang="pt-BR" dirty="0" err="1"/>
              <a:t>outliers</a:t>
            </a:r>
            <a:r>
              <a:rPr lang="pt-BR" dirty="0"/>
              <a:t>(exceções)</a:t>
            </a:r>
          </a:p>
          <a:p>
            <a:pPr lvl="1"/>
            <a:r>
              <a:rPr lang="pt-BR" dirty="0"/>
              <a:t>Muitos métodos de mineração descartam estes </a:t>
            </a:r>
            <a:r>
              <a:rPr lang="pt-BR" dirty="0" err="1"/>
              <a:t>outliers</a:t>
            </a:r>
            <a:r>
              <a:rPr lang="pt-BR" dirty="0"/>
              <a:t> como sendo ruído indesejado</a:t>
            </a:r>
          </a:p>
          <a:p>
            <a:pPr lvl="1"/>
            <a:r>
              <a:rPr lang="pt-BR" dirty="0"/>
              <a:t>Entretanto, em algumas aplicações, tais como detecção de fraudes, estes eventos raros podem ser mais interessantes do que eventos que ocorrem regularmente.</a:t>
            </a:r>
          </a:p>
        </p:txBody>
      </p:sp>
      <p:sp>
        <p:nvSpPr>
          <p:cNvPr id="4" name="Espaço Reservado para Rodapé 3"/>
          <p:cNvSpPr>
            <a:spLocks noGrp="1"/>
          </p:cNvSpPr>
          <p:nvPr>
            <p:ph type="ftr" sz="quarter" idx="11"/>
          </p:nvPr>
        </p:nvSpPr>
        <p:spPr/>
        <p:txBody>
          <a:bodyPr/>
          <a:lstStyle/>
          <a:p>
            <a:r>
              <a:rPr lang="pt-BR"/>
              <a:t>Prof. Thiago Cavalcanti</a:t>
            </a:r>
            <a:endParaRPr lang="pt-B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Análise de </a:t>
            </a:r>
            <a:r>
              <a:rPr lang="pt-BR" dirty="0" err="1"/>
              <a:t>Outliers</a:t>
            </a:r>
            <a:endParaRPr lang="pt-BR" dirty="0"/>
          </a:p>
        </p:txBody>
      </p:sp>
      <p:sp>
        <p:nvSpPr>
          <p:cNvPr id="4" name="Espaço Reservado para Rodapé 3"/>
          <p:cNvSpPr>
            <a:spLocks noGrp="1"/>
          </p:cNvSpPr>
          <p:nvPr>
            <p:ph type="ftr" sz="quarter" idx="11"/>
          </p:nvPr>
        </p:nvSpPr>
        <p:spPr/>
        <p:txBody>
          <a:bodyPr/>
          <a:lstStyle/>
          <a:p>
            <a:r>
              <a:rPr lang="pt-BR"/>
              <a:t>Prof. Thiago Cavalcanti</a:t>
            </a:r>
            <a:endParaRPr lang="pt-BR" dirty="0"/>
          </a:p>
        </p:txBody>
      </p:sp>
      <p:pic>
        <p:nvPicPr>
          <p:cNvPr id="4098" name="Picture 2" descr="http://dinamehta.com/blog/wp-content/uploads/2007/10/outli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1543" y="1628800"/>
            <a:ext cx="3724549" cy="324036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69154" y="2105522"/>
            <a:ext cx="4321070" cy="266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Seleção de dados</a:t>
            </a:r>
          </a:p>
        </p:txBody>
      </p:sp>
      <p:sp>
        <p:nvSpPr>
          <p:cNvPr id="3" name="Espaço Reservado para Conteúdo 2"/>
          <p:cNvSpPr>
            <a:spLocks noGrp="1"/>
          </p:cNvSpPr>
          <p:nvPr>
            <p:ph sz="half" idx="1"/>
          </p:nvPr>
        </p:nvSpPr>
        <p:spPr>
          <a:xfrm>
            <a:off x="935990" y="1842135"/>
            <a:ext cx="7723505" cy="4351655"/>
          </a:xfrm>
        </p:spPr>
        <p:txBody>
          <a:bodyPr>
            <a:normAutofit lnSpcReduction="10000"/>
          </a:bodyPr>
          <a:lstStyle/>
          <a:p>
            <a:r>
              <a:rPr lang="pt-BR" altLang="en-US"/>
              <a:t>Considerando que estaremos realizando descoberta de conhecimento em um banco de dados, podemos focar a descoberta de conhecimento em um escopo específico do banco de dados.</a:t>
            </a:r>
          </a:p>
          <a:p>
            <a:r>
              <a:rPr lang="pt-BR" altLang="en-US"/>
              <a:t>Durante essa etapa, serão escolhidos os dados que queremos levar em conta durante o processo da descoberta de conhecimento.</a:t>
            </a:r>
          </a:p>
        </p:txBody>
      </p:sp>
      <p:pic>
        <p:nvPicPr>
          <p:cNvPr id="5" name="Espaço Reservado para Conteúdo 4" descr="images (1)"/>
          <p:cNvPicPr>
            <a:picLocks noGrp="1" noChangeAspect="1"/>
          </p:cNvPicPr>
          <p:nvPr>
            <p:ph sz="half" idx="2"/>
          </p:nvPr>
        </p:nvPicPr>
        <p:blipFill>
          <a:blip r:embed="rId2"/>
          <a:stretch>
            <a:fillRect/>
          </a:stretch>
        </p:blipFill>
        <p:spPr>
          <a:xfrm>
            <a:off x="9226550" y="4155440"/>
            <a:ext cx="2494280" cy="249428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CRISP-DM</a:t>
            </a:r>
          </a:p>
        </p:txBody>
      </p:sp>
      <p:sp>
        <p:nvSpPr>
          <p:cNvPr id="3" name="Espaço Reservado para Conteúdo 2"/>
          <p:cNvSpPr>
            <a:spLocks noGrp="1"/>
          </p:cNvSpPr>
          <p:nvPr>
            <p:ph sz="half" idx="1"/>
          </p:nvPr>
        </p:nvSpPr>
        <p:spPr>
          <a:xfrm>
            <a:off x="838200" y="1825625"/>
            <a:ext cx="10515600" cy="4351655"/>
          </a:xfrm>
        </p:spPr>
        <p:txBody>
          <a:bodyPr>
            <a:normAutofit lnSpcReduction="20000"/>
          </a:bodyPr>
          <a:lstStyle/>
          <a:p>
            <a:r>
              <a:rPr lang="pt-BR" altLang="en-US"/>
              <a:t>É um modelo de processo de mineração de dados que descreve abordagens comumente usadas por especialistas em mineração de dados para atacar problemas.</a:t>
            </a:r>
          </a:p>
          <a:p>
            <a:r>
              <a:rPr lang="pt-BR" altLang="en-US"/>
              <a:t>Possui 6 fases:</a:t>
            </a:r>
          </a:p>
          <a:p>
            <a:pPr marL="514350" indent="-514350">
              <a:buAutoNum type="arabicPeriod"/>
            </a:pPr>
            <a:r>
              <a:rPr lang="pt-BR" altLang="en-US"/>
              <a:t>Entender o Negócio.</a:t>
            </a:r>
          </a:p>
          <a:p>
            <a:pPr marL="514350" indent="-514350">
              <a:buAutoNum type="arabicPeriod"/>
            </a:pPr>
            <a:r>
              <a:rPr lang="pt-BR" altLang="en-US"/>
              <a:t>Entender os Dados.</a:t>
            </a:r>
          </a:p>
          <a:p>
            <a:pPr marL="514350" indent="-514350">
              <a:buAutoNum type="arabicPeriod"/>
            </a:pPr>
            <a:r>
              <a:rPr lang="pt-BR" altLang="en-US"/>
              <a:t>Preparação dos Dados.</a:t>
            </a:r>
          </a:p>
          <a:p>
            <a:pPr marL="514350" indent="-514350">
              <a:buAutoNum type="arabicPeriod"/>
            </a:pPr>
            <a:r>
              <a:rPr lang="pt-BR" altLang="en-US"/>
              <a:t>Modelagem.</a:t>
            </a:r>
          </a:p>
          <a:p>
            <a:pPr marL="514350" indent="-514350">
              <a:buAutoNum type="arabicPeriod"/>
            </a:pPr>
            <a:r>
              <a:rPr lang="pt-BR" altLang="en-US"/>
              <a:t>Avaliação.</a:t>
            </a:r>
          </a:p>
          <a:p>
            <a:pPr marL="514350" indent="-514350">
              <a:buAutoNum type="arabicPeriod"/>
            </a:pPr>
            <a:r>
              <a:rPr lang="pt-BR" altLang="en-US"/>
              <a:t>Implantação.</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265"/>
            <a:ext cx="10515600" cy="1000125"/>
          </a:xfrm>
        </p:spPr>
        <p:txBody>
          <a:bodyPr/>
          <a:lstStyle/>
          <a:p>
            <a:pPr algn="ctr"/>
            <a:r>
              <a:rPr lang="pt-BR" altLang="en-US"/>
              <a:t>Entendimento do Negócio</a:t>
            </a:r>
          </a:p>
        </p:txBody>
      </p:sp>
      <p:sp>
        <p:nvSpPr>
          <p:cNvPr id="3" name="Espaço Reservado para Conteúdo 2"/>
          <p:cNvSpPr>
            <a:spLocks noGrp="1"/>
          </p:cNvSpPr>
          <p:nvPr>
            <p:ph sz="half" idx="1"/>
          </p:nvPr>
        </p:nvSpPr>
        <p:spPr>
          <a:xfrm>
            <a:off x="838200" y="916305"/>
            <a:ext cx="5181600" cy="5899785"/>
          </a:xfrm>
        </p:spPr>
        <p:txBody>
          <a:bodyPr>
            <a:normAutofit fontScale="90000" lnSpcReduction="10000"/>
          </a:bodyPr>
          <a:lstStyle/>
          <a:p>
            <a:r>
              <a:rPr lang="pt-BR" altLang="en-US"/>
              <a:t>Foca em entender o objetivo do projeto a partir de uma perspectiva de negócios, definindo um plano preliminar para atingir os objetivos.</a:t>
            </a:r>
          </a:p>
          <a:p>
            <a:pPr marL="0" indent="0">
              <a:buNone/>
            </a:pPr>
            <a:r>
              <a:rPr lang="pt-BR" altLang="en-US"/>
              <a:t>Essa fase fornece três artefatos de saída:</a:t>
            </a:r>
          </a:p>
          <a:p>
            <a:pPr marL="514350" indent="-514350">
              <a:buAutoNum type="arabicPeriod"/>
            </a:pPr>
            <a:r>
              <a:rPr lang="pt-BR" altLang="en-US"/>
              <a:t>Background: explique a situação da empresa e como o projeto vai ser direcionado para solucionar o problema;</a:t>
            </a:r>
          </a:p>
          <a:p>
            <a:pPr marL="514350" indent="-514350">
              <a:buAutoNum type="arabicPeriod"/>
            </a:pPr>
            <a:r>
              <a:rPr lang="pt-BR" altLang="en-US"/>
              <a:t>Objetivo do projeto: informe qual o objetivo maior que seu projeto tem;</a:t>
            </a:r>
          </a:p>
          <a:p>
            <a:pPr marL="514350" indent="-514350">
              <a:buAutoNum type="arabicPeriod"/>
            </a:pPr>
            <a:r>
              <a:rPr lang="pt-BR" altLang="en-US"/>
              <a:t>Critério de sucesso: deixe bem claro qual será a métrica que ditará se seu projeto atingiu o sucesso ou não.</a:t>
            </a:r>
          </a:p>
        </p:txBody>
      </p:sp>
      <p:pic>
        <p:nvPicPr>
          <p:cNvPr id="5" name="Espaço Reservado para Conteúdo 4" descr="negócio"/>
          <p:cNvPicPr>
            <a:picLocks noGrp="1" noChangeAspect="1"/>
          </p:cNvPicPr>
          <p:nvPr>
            <p:ph sz="half" idx="2"/>
          </p:nvPr>
        </p:nvPicPr>
        <p:blipFill>
          <a:blip r:embed="rId2"/>
          <a:stretch>
            <a:fillRect/>
          </a:stretch>
        </p:blipFill>
        <p:spPr>
          <a:xfrm>
            <a:off x="6323965" y="2734310"/>
            <a:ext cx="4876800" cy="25336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Entendimento dos Dados</a:t>
            </a:r>
          </a:p>
        </p:txBody>
      </p:sp>
      <p:sp>
        <p:nvSpPr>
          <p:cNvPr id="3" name="Espaço Reservado para Conteúdo 2"/>
          <p:cNvSpPr>
            <a:spLocks noGrp="1"/>
          </p:cNvSpPr>
          <p:nvPr>
            <p:ph sz="half" idx="1"/>
          </p:nvPr>
        </p:nvSpPr>
        <p:spPr/>
        <p:txBody>
          <a:bodyPr>
            <a:normAutofit/>
          </a:bodyPr>
          <a:lstStyle/>
          <a:p>
            <a:r>
              <a:rPr lang="pt-BR" altLang="en-US"/>
              <a:t>Como você deve saber bem, coletar e tratar o dado é uma tarefa responsável por mais de 70% do tempo gasto em um projeto por Data Scientists, e é exatamente sobre isso que essa fase e a próxima dizem respeito. Aqui, você deverá coletar, descrever — usando estatísticas — , explorar e verificar a qualidade do seu dado.</a:t>
            </a:r>
          </a:p>
        </p:txBody>
      </p:sp>
      <p:pic>
        <p:nvPicPr>
          <p:cNvPr id="6" name="Espaço Reservado para Conteúdo 5" descr="banco-de-dados-de-pesquisa-de-mercado-1"/>
          <p:cNvPicPr>
            <a:picLocks noGrp="1" noChangeAspect="1"/>
          </p:cNvPicPr>
          <p:nvPr>
            <p:ph sz="half" idx="2"/>
          </p:nvPr>
        </p:nvPicPr>
        <p:blipFill>
          <a:blip r:embed="rId2"/>
          <a:stretch>
            <a:fillRect/>
          </a:stretch>
        </p:blipFill>
        <p:spPr>
          <a:xfrm>
            <a:off x="6172200" y="2898140"/>
            <a:ext cx="5756910" cy="245046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8265"/>
            <a:ext cx="10515600" cy="1000125"/>
          </a:xfrm>
        </p:spPr>
        <p:txBody>
          <a:bodyPr/>
          <a:lstStyle/>
          <a:p>
            <a:pPr algn="ctr"/>
            <a:r>
              <a:rPr lang="pt-BR" altLang="en-US"/>
              <a:t>Preparação dos dados</a:t>
            </a:r>
          </a:p>
        </p:txBody>
      </p:sp>
      <p:sp>
        <p:nvSpPr>
          <p:cNvPr id="3" name="Espaço Reservado para Conteúdo 2"/>
          <p:cNvSpPr>
            <a:spLocks noGrp="1"/>
          </p:cNvSpPr>
          <p:nvPr>
            <p:ph sz="half" idx="1"/>
          </p:nvPr>
        </p:nvSpPr>
        <p:spPr>
          <a:xfrm>
            <a:off x="838200" y="916305"/>
            <a:ext cx="10515600" cy="5899785"/>
          </a:xfrm>
        </p:spPr>
        <p:txBody>
          <a:bodyPr>
            <a:normAutofit fontScale="90000" lnSpcReduction="10000"/>
          </a:bodyPr>
          <a:lstStyle/>
          <a:p>
            <a:r>
              <a:rPr lang="pt-BR" altLang="en-US"/>
              <a:t>Essa etapa dá subsídios para a etapa posterior da modelagem. Possui quatro tarefas:</a:t>
            </a:r>
          </a:p>
          <a:p>
            <a:pPr marL="514350" indent="-514350">
              <a:buAutoNum type="arabicPeriod"/>
            </a:pPr>
            <a:r>
              <a:rPr lang="pt-BR" altLang="en-US" b="1"/>
              <a:t>Data Selection:</a:t>
            </a:r>
            <a:r>
              <a:rPr lang="pt-BR" altLang="en-US"/>
              <a:t> aqui você vai selecionar os dados que serão usados no modelo. Por exemplo, talvez você não queira usar outliers, ou todas as colunas da tabela. Escolha tudo que serão relevantes para seu modelo, e não esqueça de documentar o motivo de escolhe-los;</a:t>
            </a:r>
          </a:p>
          <a:p>
            <a:pPr marL="514350" indent="-514350">
              <a:buAutoNum type="arabicPeriod"/>
            </a:pPr>
            <a:r>
              <a:rPr lang="pt-BR" altLang="en-US" b="1"/>
              <a:t>Data Cleaning: </a:t>
            </a:r>
            <a:r>
              <a:rPr lang="pt-BR" altLang="en-US"/>
              <a:t>é bem provável que seu dado não virá da melhor forma possível. Datas em formato incorreto e números inteiros sendo interpretados como string, são só alguns dos exemplos de sujeira que vão ser encontrados no seu dado. É nessa hora que você irá tratá-los;</a:t>
            </a:r>
          </a:p>
          <a:p>
            <a:pPr marL="514350" indent="-514350">
              <a:buAutoNum type="arabicPeriod"/>
            </a:pPr>
            <a:r>
              <a:rPr lang="pt-BR" altLang="en-US" b="1"/>
              <a:t>Construct Data:</a:t>
            </a:r>
            <a:r>
              <a:rPr lang="pt-BR" altLang="en-US"/>
              <a:t> talvez nem todos os dados que você precise estará a sua disposição. É possível que você tenha que criar novos dados para seu modelo. Por exemplo, talvez você precise de um campo ou coluna no seu dado que diga se uma determinada data é feriado, ou qual dia da semana ela representa;</a:t>
            </a:r>
          </a:p>
          <a:p>
            <a:pPr marL="514350" indent="-514350">
              <a:buAutoNum type="arabicPeriod"/>
            </a:pPr>
            <a:r>
              <a:rPr lang="pt-BR" altLang="en-US" b="1"/>
              <a:t>Integrating Data:</a:t>
            </a:r>
            <a:r>
              <a:rPr lang="pt-BR" altLang="en-US"/>
              <a:t> essa tarefa é necessária quando você precisa juntar duas fontes de dados diferentes.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Modelagem</a:t>
            </a:r>
          </a:p>
        </p:txBody>
      </p:sp>
      <p:sp>
        <p:nvSpPr>
          <p:cNvPr id="3" name="Espaço Reservado para Conteúdo 2"/>
          <p:cNvSpPr>
            <a:spLocks noGrp="1"/>
          </p:cNvSpPr>
          <p:nvPr>
            <p:ph sz="half" idx="1"/>
          </p:nvPr>
        </p:nvSpPr>
        <p:spPr/>
        <p:txBody>
          <a:bodyPr>
            <a:normAutofit lnSpcReduction="10000"/>
          </a:bodyPr>
          <a:lstStyle/>
          <a:p>
            <a:r>
              <a:rPr lang="pt-BR" altLang="en-US"/>
              <a:t>É nesse momento que você irá realizar a construção do seu modelo. Essa fase consiste em escolher seu algoritmo — que pode ser desde Árvores de Decisão, até redes neurais — , criar o modelo em si e utilizar seus parâmetros. Você pode criar diferentes modelos e compará-los na próxima fase.</a:t>
            </a:r>
          </a:p>
        </p:txBody>
      </p:sp>
      <p:pic>
        <p:nvPicPr>
          <p:cNvPr id="5" name="Espaço Reservado para Conteúdo 4" descr="unnamed"/>
          <p:cNvPicPr>
            <a:picLocks noGrp="1" noChangeAspect="1"/>
          </p:cNvPicPr>
          <p:nvPr>
            <p:ph sz="half" idx="2"/>
          </p:nvPr>
        </p:nvPicPr>
        <p:blipFill>
          <a:blip r:embed="rId2"/>
          <a:stretch>
            <a:fillRect/>
          </a:stretch>
        </p:blipFill>
        <p:spPr>
          <a:xfrm>
            <a:off x="6323965" y="2385060"/>
            <a:ext cx="4876800" cy="32004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Avaliação</a:t>
            </a:r>
          </a:p>
        </p:txBody>
      </p:sp>
      <p:sp>
        <p:nvSpPr>
          <p:cNvPr id="3" name="Espaço Reservado para Conteúdo 2"/>
          <p:cNvSpPr>
            <a:spLocks noGrp="1"/>
          </p:cNvSpPr>
          <p:nvPr>
            <p:ph sz="half" idx="1"/>
          </p:nvPr>
        </p:nvSpPr>
        <p:spPr/>
        <p:txBody>
          <a:bodyPr>
            <a:normAutofit lnSpcReduction="10000"/>
          </a:bodyPr>
          <a:lstStyle/>
          <a:p>
            <a:r>
              <a:rPr lang="pt-BR" altLang="en-US"/>
              <a:t>Hora de avaliar os resultados de seu modelo. Se lembra dos critérios de sucesso que você definiu lá na primeira fase? Tá na hora de verificar se ela foi atingida. Se não foi, é necessário voltar a primeira fase e entender o que deu de errado, determinar um novo escopo e tentar novamente. Caso tudo dê certo, avance para a sexta e última fase.</a:t>
            </a:r>
          </a:p>
        </p:txBody>
      </p:sp>
      <p:pic>
        <p:nvPicPr>
          <p:cNvPr id="6" name="Espaço Reservado para Conteúdo 5" descr="download"/>
          <p:cNvPicPr>
            <a:picLocks noGrp="1" noChangeAspect="1"/>
          </p:cNvPicPr>
          <p:nvPr>
            <p:ph sz="half" idx="2"/>
          </p:nvPr>
        </p:nvPicPr>
        <p:blipFill>
          <a:blip r:embed="rId2"/>
          <a:stretch>
            <a:fillRect/>
          </a:stretch>
        </p:blipFill>
        <p:spPr>
          <a:xfrm>
            <a:off x="7517765" y="2102485"/>
            <a:ext cx="4284345" cy="28511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Implantação</a:t>
            </a:r>
          </a:p>
        </p:txBody>
      </p:sp>
      <p:sp>
        <p:nvSpPr>
          <p:cNvPr id="3" name="Espaço Reservado para Conteúdo 2"/>
          <p:cNvSpPr>
            <a:spLocks noGrp="1"/>
          </p:cNvSpPr>
          <p:nvPr>
            <p:ph sz="half" idx="1"/>
          </p:nvPr>
        </p:nvSpPr>
        <p:spPr>
          <a:xfrm>
            <a:off x="838200" y="1825625"/>
            <a:ext cx="5181600" cy="4775200"/>
          </a:xfrm>
        </p:spPr>
        <p:txBody>
          <a:bodyPr>
            <a:normAutofit lnSpcReduction="20000"/>
          </a:bodyPr>
          <a:lstStyle/>
          <a:p>
            <a:r>
              <a:rPr lang="pt-BR" altLang="en-US"/>
              <a:t>Nesta fase final é hora de colocar seu modelo em produção, para que possa ser usado. O deployment coloca fim ao seu projeto, mas lembre-se de sempre monitorar os resultados e adaptar o modelo sempre que necessário.</a:t>
            </a:r>
          </a:p>
          <a:p>
            <a:r>
              <a:rPr lang="pt-BR" altLang="en-US"/>
              <a:t>Pode envolver o trabalho de um profissional da área de Engenharia de Software nessa etapa.</a:t>
            </a:r>
          </a:p>
        </p:txBody>
      </p:sp>
      <p:pic>
        <p:nvPicPr>
          <p:cNvPr id="5" name="Espaço Reservado para Conteúdo 4" descr="apps_tipologias"/>
          <p:cNvPicPr>
            <a:picLocks noGrp="1" noChangeAspect="1"/>
          </p:cNvPicPr>
          <p:nvPr>
            <p:ph sz="half" idx="2"/>
          </p:nvPr>
        </p:nvPicPr>
        <p:blipFill>
          <a:blip r:embed="rId2"/>
          <a:stretch>
            <a:fillRect/>
          </a:stretch>
        </p:blipFill>
        <p:spPr>
          <a:xfrm>
            <a:off x="6514465" y="1825625"/>
            <a:ext cx="5181600" cy="282448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5686425"/>
          </a:xfrm>
        </p:spPr>
        <p:txBody>
          <a:bodyPr/>
          <a:lstStyle/>
          <a:p>
            <a:pPr marL="0" indent="0">
              <a:buNone/>
            </a:pPr>
            <a:r>
              <a:rPr lang="pt-BR" altLang="en-US" b="1"/>
              <a:t>Q1) [CESPE TCE RO 2019]</a:t>
            </a:r>
            <a:r>
              <a:rPr lang="pt-BR" altLang="en-US"/>
              <a:t> No que se refere aos diversos tipos de algoritmos utilizados para minerar dados, a técnica utilizada em tarefas de classificação, regressão e segmentação de dados em tipos de dados heterogêneos é denominada</a:t>
            </a:r>
          </a:p>
          <a:p>
            <a:pPr marL="0" indent="0">
              <a:buNone/>
            </a:pPr>
            <a:r>
              <a:rPr lang="pt-BR" altLang="en-US"/>
              <a:t>a) algoritmos genéticos.</a:t>
            </a:r>
          </a:p>
          <a:p>
            <a:pPr marL="0" indent="0">
              <a:buNone/>
            </a:pPr>
            <a:r>
              <a:rPr lang="pt-BR" altLang="en-US"/>
              <a:t>b) redes neurais.</a:t>
            </a:r>
          </a:p>
          <a:p>
            <a:pPr marL="0" indent="0">
              <a:buNone/>
            </a:pPr>
            <a:r>
              <a:rPr lang="pt-BR" altLang="en-US"/>
              <a:t>c) banco objeto relacional.</a:t>
            </a:r>
          </a:p>
          <a:p>
            <a:pPr marL="0" indent="0">
              <a:buNone/>
            </a:pPr>
            <a:r>
              <a:rPr lang="pt-BR" altLang="en-US"/>
              <a:t>d) classes privadas.</a:t>
            </a:r>
          </a:p>
          <a:p>
            <a:pPr marL="0" indent="0">
              <a:buNone/>
            </a:pPr>
            <a:r>
              <a:rPr lang="pt-BR" altLang="en-US"/>
              <a:t>e) redes privadas.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5686425"/>
          </a:xfrm>
        </p:spPr>
        <p:txBody>
          <a:bodyPr/>
          <a:lstStyle/>
          <a:p>
            <a:pPr marL="0" indent="0">
              <a:buNone/>
            </a:pPr>
            <a:r>
              <a:rPr lang="pt-BR" altLang="en-US" b="1"/>
              <a:t>Q1) [CESPE TCE RO 2019]</a:t>
            </a:r>
            <a:r>
              <a:rPr lang="pt-BR" altLang="en-US"/>
              <a:t> No que se refere aos diversos tipos de algoritmos utilizados para minerar dados, a técnica utilizada em tarefas de classificação, regressão e segmentação de dados em tipos de dados heterogêneos é denominada</a:t>
            </a:r>
          </a:p>
          <a:p>
            <a:pPr marL="0" indent="0">
              <a:buNone/>
            </a:pPr>
            <a:r>
              <a:rPr lang="pt-BR" altLang="en-US"/>
              <a:t>a) algoritmos genéticos.</a:t>
            </a:r>
          </a:p>
          <a:p>
            <a:pPr marL="0" indent="0">
              <a:buNone/>
            </a:pPr>
            <a:r>
              <a:rPr lang="pt-BR" altLang="en-US">
                <a:solidFill>
                  <a:srgbClr val="0070C0"/>
                </a:solidFill>
              </a:rPr>
              <a:t>b) redes neurais.</a:t>
            </a:r>
            <a:endParaRPr lang="pt-BR" altLang="en-US"/>
          </a:p>
          <a:p>
            <a:pPr marL="0" indent="0">
              <a:buNone/>
            </a:pPr>
            <a:r>
              <a:rPr lang="pt-BR" altLang="en-US"/>
              <a:t>c) banco objeto relacional.</a:t>
            </a:r>
          </a:p>
          <a:p>
            <a:pPr marL="0" indent="0">
              <a:buNone/>
            </a:pPr>
            <a:r>
              <a:rPr lang="pt-BR" altLang="en-US"/>
              <a:t>d) classes privadas.</a:t>
            </a:r>
          </a:p>
          <a:p>
            <a:pPr marL="0" indent="0">
              <a:buNone/>
            </a:pPr>
            <a:r>
              <a:rPr lang="pt-BR" altLang="en-US"/>
              <a:t>e) redes privadas.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Q2) [FCC SANASA 2019]</a:t>
            </a:r>
            <a:r>
              <a:rPr lang="pt-BR" altLang="en-US"/>
              <a:t> Considere que a SANASA busca realizar a gestão de recursos hídricos subterrâneos com base em parâmetros conhecidos que determinam a poluição das águas subterrâneas. Um desses parâmetros, para exemplificar, seria o nitrato, um indicador de poluição difusa de água subterrânea. Criando-se regras para realizar o aprendizado supervisionado do sistema de Data Mining utilizando-se uma certa técnica, chegar-se-á a um resultado que considera os diversos parâmetros para se descobrir se um certo aquífero tem água potável ou não, comparando-se com uma definição conhecida.</a:t>
            </a:r>
          </a:p>
          <a:p>
            <a:pPr marL="0" indent="0">
              <a:buNone/>
            </a:pPr>
            <a:r>
              <a:rPr lang="pt-BR" altLang="en-US"/>
              <a:t>Nesse cenário, a técnica aplicada é denominada</a:t>
            </a:r>
          </a:p>
          <a:p>
            <a:pPr marL="0" indent="0">
              <a:buNone/>
            </a:pPr>
            <a:r>
              <a:rPr lang="pt-BR" altLang="en-US"/>
              <a:t>a) Associação.</a:t>
            </a:r>
          </a:p>
          <a:p>
            <a:pPr marL="0" indent="0">
              <a:buNone/>
            </a:pPr>
            <a:r>
              <a:rPr lang="pt-BR" altLang="en-US"/>
              <a:t>b) Classificação.</a:t>
            </a:r>
          </a:p>
          <a:p>
            <a:pPr marL="0" indent="0">
              <a:buNone/>
            </a:pPr>
            <a:r>
              <a:rPr lang="pt-BR" altLang="en-US"/>
              <a:t>c) Clustering.</a:t>
            </a:r>
          </a:p>
          <a:p>
            <a:pPr marL="0" indent="0">
              <a:buNone/>
            </a:pPr>
            <a:r>
              <a:rPr lang="pt-BR" altLang="en-US"/>
              <a:t>d) Regressão.</a:t>
            </a:r>
          </a:p>
          <a:p>
            <a:pPr marL="0" indent="0">
              <a:buNone/>
            </a:pPr>
            <a:r>
              <a:rPr lang="pt-BR" altLang="en-US"/>
              <a:t>e) Prediction.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Limpeza de dados</a:t>
            </a:r>
          </a:p>
        </p:txBody>
      </p:sp>
      <p:sp>
        <p:nvSpPr>
          <p:cNvPr id="3" name="Espaço Reservado para Conteúdo 2"/>
          <p:cNvSpPr>
            <a:spLocks noGrp="1"/>
          </p:cNvSpPr>
          <p:nvPr>
            <p:ph sz="half" idx="1"/>
          </p:nvPr>
        </p:nvSpPr>
        <p:spPr>
          <a:xfrm>
            <a:off x="838200" y="1825625"/>
            <a:ext cx="5946775" cy="4351655"/>
          </a:xfrm>
        </p:spPr>
        <p:txBody>
          <a:bodyPr>
            <a:normAutofit lnSpcReduction="10000"/>
          </a:bodyPr>
          <a:lstStyle/>
          <a:p>
            <a:r>
              <a:rPr lang="pt-BR" altLang="en-US"/>
              <a:t>O processo de limpeza de dados é realizado nas variáveis que foram selecionadas na etapa anterior.</a:t>
            </a:r>
          </a:p>
          <a:p>
            <a:r>
              <a:rPr lang="pt-BR" altLang="en-US"/>
              <a:t>Envolve o processo de correção de valores de alguns dados.</a:t>
            </a:r>
          </a:p>
          <a:p>
            <a:r>
              <a:rPr lang="pt-BR" altLang="en-US"/>
              <a:t>Ex: corrigir códigos postais inválidos.</a:t>
            </a:r>
          </a:p>
          <a:p>
            <a:r>
              <a:rPr lang="pt-BR" altLang="en-US"/>
              <a:t>Ex2: eliminar registros com prefixos de telefone incorreto.</a:t>
            </a:r>
          </a:p>
        </p:txBody>
      </p:sp>
      <p:pic>
        <p:nvPicPr>
          <p:cNvPr id="6" name="Espaço Reservado para Conteúdo 5" descr="images"/>
          <p:cNvPicPr>
            <a:picLocks noGrp="1" noChangeAspect="1"/>
          </p:cNvPicPr>
          <p:nvPr>
            <p:ph sz="half" idx="2"/>
          </p:nvPr>
        </p:nvPicPr>
        <p:blipFill>
          <a:blip r:embed="rId2"/>
          <a:stretch>
            <a:fillRect/>
          </a:stretch>
        </p:blipFill>
        <p:spPr>
          <a:xfrm>
            <a:off x="7320915" y="3463290"/>
            <a:ext cx="4032885" cy="268859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Q2) [FCC SANASA 2019]</a:t>
            </a:r>
            <a:r>
              <a:rPr lang="pt-BR" altLang="en-US"/>
              <a:t> Considere que a SANASA busca realizar a gestão de recursos hídricos subterrâneos com base em parâmetros conhecidos que determinam a poluição das águas subterrâneas. Um desses parâmetros, para exemplificar, seria o nitrato, um indicador de poluição difusa de água subterrânea. Criando-se regras para realizar o aprendizado supervisionado do sistema de Data Mining utilizando-se uma certa técnica, chegar-se-á a um resultado que considera os diversos parâmetros para se descobrir se um certo aquífero tem água potável ou não, comparando-se com uma definição conhecida.</a:t>
            </a:r>
          </a:p>
          <a:p>
            <a:pPr marL="0" indent="0">
              <a:buNone/>
            </a:pPr>
            <a:r>
              <a:rPr lang="pt-BR" altLang="en-US"/>
              <a:t>Nesse cenário, a técnica aplicada é denominada</a:t>
            </a:r>
          </a:p>
          <a:p>
            <a:pPr marL="0" indent="0">
              <a:buNone/>
            </a:pPr>
            <a:r>
              <a:rPr lang="pt-BR" altLang="en-US"/>
              <a:t>a) Associação.</a:t>
            </a:r>
          </a:p>
          <a:p>
            <a:pPr marL="0" indent="0">
              <a:buNone/>
            </a:pPr>
            <a:r>
              <a:rPr lang="pt-BR" altLang="en-US">
                <a:solidFill>
                  <a:srgbClr val="0070C0"/>
                </a:solidFill>
              </a:rPr>
              <a:t>b) Classificação.</a:t>
            </a:r>
            <a:endParaRPr lang="pt-BR" altLang="en-US"/>
          </a:p>
          <a:p>
            <a:pPr marL="0" indent="0">
              <a:buNone/>
            </a:pPr>
            <a:r>
              <a:rPr lang="pt-BR" altLang="en-US"/>
              <a:t>c) Clustering.</a:t>
            </a:r>
          </a:p>
          <a:p>
            <a:pPr marL="0" indent="0">
              <a:buNone/>
            </a:pPr>
            <a:r>
              <a:rPr lang="pt-BR" altLang="en-US"/>
              <a:t>d) Regressão.</a:t>
            </a:r>
          </a:p>
          <a:p>
            <a:pPr marL="0" indent="0">
              <a:buNone/>
            </a:pPr>
            <a:r>
              <a:rPr lang="pt-BR" altLang="en-US"/>
              <a:t>e) Prediction.</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Q3) [FCC TCE RS 2014]</a:t>
            </a:r>
            <a:r>
              <a:rPr lang="pt-BR" altLang="en-US"/>
              <a:t> A revista da CGU − Controladoria Geral da União, em sua 8ª edição, publicou um artigo que relata que foram aplicadas técnicas de exploração de dados, visando a descoberta de conhecimento útil para auditoria, em uma base de licitações extraída do sistema ComprasNet, em que são realizados os pregões eletrônicos do Governo Federal. Dentre as técnicas preditivas e descritivas utilizadas, estão a classificação, clusterização e regras de associação. Como resultado, grupos de empresas foram detectados em que a média de participações juntas e as vitórias em licitações levavam a indícios de conluio. As técnicas aplicadas referem-se a</a:t>
            </a:r>
          </a:p>
          <a:p>
            <a:pPr marL="0" indent="0">
              <a:buNone/>
            </a:pPr>
            <a:r>
              <a:rPr lang="pt-BR" altLang="en-US"/>
              <a:t>a) On-Line Analytical Processing..</a:t>
            </a:r>
          </a:p>
          <a:p>
            <a:pPr marL="0" indent="0">
              <a:buNone/>
            </a:pPr>
            <a:r>
              <a:rPr lang="pt-BR" altLang="en-US"/>
              <a:t>b) Data Mining.</a:t>
            </a:r>
          </a:p>
          <a:p>
            <a:pPr marL="0" indent="0">
              <a:buNone/>
            </a:pPr>
            <a:r>
              <a:rPr lang="pt-BR" altLang="en-US"/>
              <a:t>c) Business Process Management.</a:t>
            </a:r>
          </a:p>
          <a:p>
            <a:pPr marL="0" indent="0">
              <a:buNone/>
            </a:pPr>
            <a:r>
              <a:rPr lang="pt-BR" altLang="en-US"/>
              <a:t>d) Extraction, Transformation and Load.</a:t>
            </a:r>
          </a:p>
          <a:p>
            <a:pPr marL="0" indent="0">
              <a:buNone/>
            </a:pPr>
            <a:r>
              <a:rPr lang="pt-BR" altLang="en-US"/>
              <a:t>e) Customer Churn Trend Analysis.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Q3) [FCC TCE RS 2014]</a:t>
            </a:r>
            <a:r>
              <a:rPr lang="pt-BR" altLang="en-US"/>
              <a:t> A revista da CGU − Controladoria Geral da União, em sua 8ª edição, publicou um artigo que relata que foram aplicadas técnicas de exploração de dados, visando a descoberta de conhecimento útil para auditoria, em uma base de licitações extraída do sistema ComprasNet, em que são realizados os pregões eletrônicos do Governo Federal. Dentre as técnicas preditivas e descritivas utilizadas, estão a classificação, clusterização e regras de associação. Como resultado, grupos de empresas foram detectados em que a média de participações juntas e as vitórias em licitações levavam a indícios de conluio. As técnicas aplicadas referem-se a</a:t>
            </a:r>
          </a:p>
          <a:p>
            <a:pPr marL="0" indent="0">
              <a:buNone/>
            </a:pPr>
            <a:r>
              <a:rPr lang="pt-BR" altLang="en-US"/>
              <a:t>a) On-Line Analytical Processing..</a:t>
            </a:r>
          </a:p>
          <a:p>
            <a:pPr marL="0" indent="0">
              <a:buNone/>
            </a:pPr>
            <a:r>
              <a:rPr lang="pt-BR" altLang="en-US">
                <a:solidFill>
                  <a:srgbClr val="0070C0"/>
                </a:solidFill>
              </a:rPr>
              <a:t>b) Data Mining.</a:t>
            </a:r>
            <a:endParaRPr lang="pt-BR" altLang="en-US"/>
          </a:p>
          <a:p>
            <a:pPr marL="0" indent="0">
              <a:buNone/>
            </a:pPr>
            <a:r>
              <a:rPr lang="pt-BR" altLang="en-US"/>
              <a:t>c) Business Process Management.</a:t>
            </a:r>
          </a:p>
          <a:p>
            <a:pPr marL="0" indent="0">
              <a:buNone/>
            </a:pPr>
            <a:r>
              <a:rPr lang="pt-BR" altLang="en-US"/>
              <a:t>d) Extraction, Transformation and Load.</a:t>
            </a:r>
          </a:p>
          <a:p>
            <a:pPr marL="0" indent="0">
              <a:buNone/>
            </a:pPr>
            <a:r>
              <a:rPr lang="pt-BR" altLang="en-US"/>
              <a:t>e) Customer Churn Trend Analysis.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Q4) [FCC TRF4 2019]</a:t>
            </a:r>
            <a:r>
              <a:rPr lang="pt-BR" altLang="en-US"/>
              <a:t> Um Tribunal pretende analisar fatos (fatores ambientais e perfis profissionais, entre outros) que esclareçam por que alguns colaboradores se destacam profissionalmente enquanto outros não se desenvolvem e acabam por se desligar do órgão. Para facilitar essa análise, o Tribunal solicitou um auxílio tecnológico que indique quais características nos fatos apresentam razões positivas que justifiquem investimentos mais robustos no treinamento de colaboradores que tendem a se destacar a médio e longo prazos.</a:t>
            </a:r>
          </a:p>
          <a:p>
            <a:pPr marL="0" indent="0">
              <a:buNone/>
            </a:pPr>
            <a:r>
              <a:rPr lang="pt-BR" altLang="en-US"/>
              <a:t>Para tanto, o Analista implantará um processo de análise científica preditiva com base em dados estruturados, que consiste na obtenção de padrões que expliquem e descrevam tendências futuras, denominado</a:t>
            </a:r>
          </a:p>
          <a:p>
            <a:pPr marL="0" indent="0">
              <a:buNone/>
            </a:pPr>
            <a:r>
              <a:rPr lang="pt-BR" altLang="en-US"/>
              <a:t>a) snowflake.</a:t>
            </a:r>
          </a:p>
          <a:p>
            <a:pPr marL="0" indent="0">
              <a:buNone/>
            </a:pPr>
            <a:r>
              <a:rPr lang="pt-BR" altLang="en-US"/>
              <a:t>b) drill over.</a:t>
            </a:r>
          </a:p>
          <a:p>
            <a:pPr marL="0" indent="0">
              <a:buNone/>
            </a:pPr>
            <a:r>
              <a:rPr lang="pt-BR" altLang="en-US"/>
              <a:t>c) star schema.</a:t>
            </a:r>
          </a:p>
          <a:p>
            <a:pPr marL="0" indent="0">
              <a:buNone/>
            </a:pPr>
            <a:r>
              <a:rPr lang="pt-BR" altLang="en-US"/>
              <a:t>d) slice accross.</a:t>
            </a:r>
          </a:p>
          <a:p>
            <a:pPr marL="0" indent="0">
              <a:buNone/>
            </a:pPr>
            <a:r>
              <a:rPr lang="pt-BR" altLang="en-US"/>
              <a:t>e) data mining.</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Q4) [FCC TRF4 2019]</a:t>
            </a:r>
            <a:r>
              <a:rPr lang="pt-BR" altLang="en-US"/>
              <a:t> Um Tribunal pretende analisar fatos (fatores ambientais e perfis profissionais, entre outros) que esclareçam por que alguns colaboradores se destacam profissionalmente enquanto outros não se desenvolvem e acabam por se desligar do órgão. Para facilitar essa análise, o Tribunal solicitou um auxílio tecnológico que indique quais características nos fatos apresentam razões positivas que justifiquem investimentos mais robustos no treinamento de colaboradores que tendem a se destacar a médio e longo prazos.</a:t>
            </a:r>
          </a:p>
          <a:p>
            <a:pPr marL="0" indent="0">
              <a:buNone/>
            </a:pPr>
            <a:r>
              <a:rPr lang="pt-BR" altLang="en-US"/>
              <a:t>Para tanto, o Analista implantará um processo de análise científica preditiva com base em dados estruturados, que consiste na obtenção de padrões que expliquem e descrevam tendências futuras, denominado</a:t>
            </a:r>
          </a:p>
          <a:p>
            <a:pPr marL="0" indent="0">
              <a:buNone/>
            </a:pPr>
            <a:r>
              <a:rPr lang="pt-BR" altLang="en-US"/>
              <a:t>a) snowflake.</a:t>
            </a:r>
          </a:p>
          <a:p>
            <a:pPr marL="0" indent="0">
              <a:buNone/>
            </a:pPr>
            <a:r>
              <a:rPr lang="pt-BR" altLang="en-US"/>
              <a:t>b) drill over.</a:t>
            </a:r>
          </a:p>
          <a:p>
            <a:pPr marL="0" indent="0">
              <a:buNone/>
            </a:pPr>
            <a:r>
              <a:rPr lang="pt-BR" altLang="en-US"/>
              <a:t>c) star schema.</a:t>
            </a:r>
          </a:p>
          <a:p>
            <a:pPr marL="0" indent="0">
              <a:buNone/>
            </a:pPr>
            <a:r>
              <a:rPr lang="pt-BR" altLang="en-US"/>
              <a:t>d) slice accross.</a:t>
            </a:r>
          </a:p>
          <a:p>
            <a:pPr marL="0" indent="0">
              <a:buNone/>
            </a:pPr>
            <a:r>
              <a:rPr lang="pt-BR" altLang="en-US">
                <a:solidFill>
                  <a:srgbClr val="0070C0"/>
                </a:solidFill>
              </a:rPr>
              <a:t>e) data mining.</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70000"/>
          </a:bodyPr>
          <a:lstStyle/>
          <a:p>
            <a:pPr marL="0" indent="0">
              <a:buNone/>
            </a:pPr>
            <a:r>
              <a:rPr lang="pt-BR" altLang="en-US" b="1"/>
              <a:t>Q5) [FCC SEFAZ-BA 2019] </a:t>
            </a:r>
            <a:r>
              <a:rPr lang="pt-BR" altLang="en-US"/>
              <a:t>Além dos indicadores reativos que, uma vez implantados, automaticamente detectam as ocorrências com base nos indicadores mapeados, existem também os controles proativos, que requerem que os gestores os promovam periodicamente. Uma das técnicas que os gestores podem usar requer que sejam selecionadas, exploradas e modeladas grandes quantidades de dados para revelar padrões, tendências e relações que podem ajudar a identificar casos de fraude e corrupção. Relações ocultas entre pessoas, entidades e eventos são identificadas e as relações suspeitas podem ser encaminhadas para apuração específica. As anomalias apontadas por esse tipo de técnica não necessariamente indicam a ocorrência de fraude e corrupção, mas eventos singulares que merecem avaliação individualizada para a exclusão da possibilidade de fraude e corrupção e, no caso da não exclusão, uma investigação.</a:t>
            </a:r>
          </a:p>
          <a:p>
            <a:pPr marL="0" indent="0">
              <a:buNone/>
            </a:pPr>
            <a:r>
              <a:rPr lang="pt-BR" altLang="en-US"/>
              <a:t>(Adaptado de: TCU - Tribunal de Contas da União)</a:t>
            </a:r>
          </a:p>
          <a:p>
            <a:pPr marL="0" indent="0">
              <a:buNone/>
            </a:pPr>
            <a:r>
              <a:rPr lang="pt-BR" altLang="en-US"/>
              <a:t>O texto se refere à técnica de</a:t>
            </a:r>
          </a:p>
          <a:p>
            <a:pPr marL="0" indent="0">
              <a:buNone/>
            </a:pPr>
            <a:r>
              <a:rPr lang="pt-BR" altLang="en-US"/>
              <a:t>a) data mart.</a:t>
            </a:r>
          </a:p>
          <a:p>
            <a:pPr marL="0" indent="0">
              <a:buNone/>
            </a:pPr>
            <a:r>
              <a:rPr lang="pt-BR" altLang="en-US"/>
              <a:t>b) data warehousing.</a:t>
            </a:r>
          </a:p>
          <a:p>
            <a:pPr marL="0" indent="0">
              <a:buNone/>
            </a:pPr>
            <a:r>
              <a:rPr lang="pt-BR" altLang="en-US"/>
              <a:t>c) big data.</a:t>
            </a:r>
          </a:p>
          <a:p>
            <a:pPr marL="0" indent="0">
              <a:buNone/>
            </a:pPr>
            <a:r>
              <a:rPr lang="pt-BR" altLang="en-US"/>
              <a:t>d) OLAP.</a:t>
            </a:r>
          </a:p>
          <a:p>
            <a:pPr marL="0" indent="0">
              <a:buNone/>
            </a:pPr>
            <a:r>
              <a:rPr lang="pt-BR" altLang="en-US"/>
              <a:t>e) data mining.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70000"/>
          </a:bodyPr>
          <a:lstStyle/>
          <a:p>
            <a:pPr marL="0" indent="0">
              <a:buNone/>
            </a:pPr>
            <a:r>
              <a:rPr lang="pt-BR" altLang="en-US" b="1"/>
              <a:t>Q5) [FCC SEFAZ-BA 2019] </a:t>
            </a:r>
            <a:r>
              <a:rPr lang="pt-BR" altLang="en-US"/>
              <a:t>Além dos indicadores reativos que, uma vez implantados, automaticamente detectam as ocorrências com base nos indicadores mapeados, existem também os controles proativos, que requerem que os gestores os promovam periodicamente. Uma das técnicas que os gestores podem usar requer que sejam selecionadas, exploradas e modeladas grandes quantidades de dados para revelar padrões, tendências e relações que podem ajudar a identificar casos de fraude e corrupção. Relações ocultas entre pessoas, entidades e eventos são identificadas e as relações suspeitas podem ser encaminhadas para apuração específica. As anomalias apontadas por esse tipo de técnica não necessariamente indicam a ocorrência de fraude e corrupção, mas eventos singulares que merecem avaliação individualizada para a exclusão da possibilidade de fraude e corrupção e, no caso da não exclusão, uma investigação.</a:t>
            </a:r>
          </a:p>
          <a:p>
            <a:pPr marL="0" indent="0">
              <a:buNone/>
            </a:pPr>
            <a:r>
              <a:rPr lang="pt-BR" altLang="en-US"/>
              <a:t>(Adaptado de: TCU - Tribunal de Contas da União)</a:t>
            </a:r>
          </a:p>
          <a:p>
            <a:pPr marL="0" indent="0">
              <a:buNone/>
            </a:pPr>
            <a:r>
              <a:rPr lang="pt-BR" altLang="en-US"/>
              <a:t>O texto se refere à técnica de</a:t>
            </a:r>
          </a:p>
          <a:p>
            <a:pPr marL="0" indent="0">
              <a:buNone/>
            </a:pPr>
            <a:r>
              <a:rPr lang="pt-BR" altLang="en-US"/>
              <a:t>a) data mart.</a:t>
            </a:r>
          </a:p>
          <a:p>
            <a:pPr marL="0" indent="0">
              <a:buNone/>
            </a:pPr>
            <a:r>
              <a:rPr lang="pt-BR" altLang="en-US"/>
              <a:t>b) data warehousing.</a:t>
            </a:r>
          </a:p>
          <a:p>
            <a:pPr marL="0" indent="0">
              <a:buNone/>
            </a:pPr>
            <a:r>
              <a:rPr lang="pt-BR" altLang="en-US"/>
              <a:t>c) big data.</a:t>
            </a:r>
          </a:p>
          <a:p>
            <a:pPr marL="0" indent="0">
              <a:buNone/>
            </a:pPr>
            <a:r>
              <a:rPr lang="pt-BR" altLang="en-US"/>
              <a:t>d) OLAP.</a:t>
            </a:r>
          </a:p>
          <a:p>
            <a:pPr marL="0" indent="0">
              <a:buNone/>
            </a:pPr>
            <a:r>
              <a:rPr lang="pt-BR" altLang="en-US">
                <a:solidFill>
                  <a:srgbClr val="0070C0"/>
                </a:solidFill>
              </a:rPr>
              <a:t>e) data mining.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Q6) [NC-UFPR 2019] </a:t>
            </a:r>
            <a:r>
              <a:rPr lang="pt-BR" altLang="en-US"/>
              <a:t>Os algoritmos de Mineração de Dados podem ser classificados quanto a seus objetivos, sendo alguns a classificação, o agrupamento e a identificação de regras de associação. A respeito dessas classificações e seus algoritmos, assinale a alternativa correta.</a:t>
            </a:r>
          </a:p>
          <a:p>
            <a:pPr marL="0" indent="0">
              <a:buNone/>
            </a:pPr>
            <a:r>
              <a:rPr lang="pt-BR" altLang="en-US"/>
              <a:t>a) Algoritmos de agrupamento podem ser utilizados para classificação não supervisionada.</a:t>
            </a:r>
          </a:p>
          <a:p>
            <a:pPr marL="0" indent="0">
              <a:buNone/>
            </a:pPr>
            <a:r>
              <a:rPr lang="pt-BR" altLang="en-US"/>
              <a:t>b) Algoritmos de agrupamento são também chamados de algoritmos supervisionados.</a:t>
            </a:r>
          </a:p>
          <a:p>
            <a:pPr marL="0" indent="0">
              <a:buNone/>
            </a:pPr>
            <a:r>
              <a:rPr lang="pt-BR" altLang="en-US"/>
              <a:t>c) Algoritmos de classificação têm como resultado um modelo descritivo dos dados de entrada.</a:t>
            </a:r>
          </a:p>
          <a:p>
            <a:pPr marL="0" indent="0">
              <a:buNone/>
            </a:pPr>
            <a:r>
              <a:rPr lang="pt-BR" altLang="en-US"/>
              <a:t>d) Algoritmos de identificação de regras são também conhecidos como algoritmos preditivos.</a:t>
            </a:r>
          </a:p>
          <a:p>
            <a:pPr marL="0" indent="0">
              <a:buNone/>
            </a:pPr>
            <a:r>
              <a:rPr lang="pt-BR" altLang="en-US"/>
              <a:t>e) Algoritmos de agrupamento são equivalentes a algoritmos de identificação de anomalias.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Q6) [NC-UFPR 2019] </a:t>
            </a:r>
            <a:r>
              <a:rPr lang="pt-BR" altLang="en-US"/>
              <a:t>Os algoritmos de Mineração de Dados podem ser classificados quanto a seus objetivos, sendo alguns a classificação, o agrupamento e a identificação de regras de associação. A respeito dessas classificações e seus algoritmos, assinale a alternativa correta.</a:t>
            </a:r>
          </a:p>
          <a:p>
            <a:pPr marL="0" indent="0">
              <a:buNone/>
            </a:pPr>
            <a:r>
              <a:rPr lang="pt-BR" altLang="en-US">
                <a:solidFill>
                  <a:srgbClr val="0070C0"/>
                </a:solidFill>
              </a:rPr>
              <a:t>a) Algoritmos de agrupamento podem ser utilizados para classificação não supervisionada.</a:t>
            </a:r>
            <a:endParaRPr lang="pt-BR" altLang="en-US"/>
          </a:p>
          <a:p>
            <a:pPr marL="0" indent="0">
              <a:buNone/>
            </a:pPr>
            <a:r>
              <a:rPr lang="pt-BR" altLang="en-US"/>
              <a:t>b) Algoritmos de agrupamento são também chamados de algoritmos supervisionados.</a:t>
            </a:r>
          </a:p>
          <a:p>
            <a:pPr marL="0" indent="0">
              <a:buNone/>
            </a:pPr>
            <a:r>
              <a:rPr lang="pt-BR" altLang="en-US"/>
              <a:t>c) Algoritmos de classificação têm como resultado um modelo descritivo dos dados de entrada.</a:t>
            </a:r>
          </a:p>
          <a:p>
            <a:pPr marL="0" indent="0">
              <a:buNone/>
            </a:pPr>
            <a:r>
              <a:rPr lang="pt-BR" altLang="en-US"/>
              <a:t>d) Algoritmos de identificação de regras são também conhecidos como algoritmos preditivos.</a:t>
            </a:r>
          </a:p>
          <a:p>
            <a:pPr marL="0" indent="0">
              <a:buNone/>
            </a:pPr>
            <a:r>
              <a:rPr lang="pt-BR" altLang="en-US"/>
              <a:t>e) Algoritmos de agrupamento são equivalentes a algoritmos de identificação de anomalias.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Q7) [FEMPERJ TCE RJ 2012] </a:t>
            </a:r>
            <a:r>
              <a:rPr lang="pt-BR" altLang="en-US"/>
              <a:t>Um conhecido algoritmo (ou classe de algoritmos) usado nas tarefas de mineração de dados (data mining) é o de associação. Dois parâmetros importantes na aplicação desse algoritmo são:</a:t>
            </a:r>
          </a:p>
          <a:p>
            <a:pPr marL="0" indent="0">
              <a:buNone/>
            </a:pPr>
            <a:r>
              <a:rPr lang="pt-BR" altLang="en-US"/>
              <a:t>a) atributo; cardinalidade;</a:t>
            </a:r>
          </a:p>
          <a:p>
            <a:pPr marL="0" indent="0">
              <a:buNone/>
            </a:pPr>
            <a:r>
              <a:rPr lang="pt-BR" altLang="en-US"/>
              <a:t>b) grupamento (cluster); média central;</a:t>
            </a:r>
          </a:p>
          <a:p>
            <a:pPr marL="0" indent="0">
              <a:buNone/>
            </a:pPr>
            <a:r>
              <a:rPr lang="pt-BR" altLang="en-US"/>
              <a:t>c) medida; dimensão;</a:t>
            </a:r>
          </a:p>
          <a:p>
            <a:pPr marL="0" indent="0">
              <a:buNone/>
            </a:pPr>
            <a:r>
              <a:rPr lang="pt-BR" altLang="en-US"/>
              <a:t>d) desvio padrão; variância;</a:t>
            </a:r>
          </a:p>
          <a:p>
            <a:pPr marL="0" indent="0">
              <a:buNone/>
            </a:pPr>
            <a:r>
              <a:rPr lang="pt-BR" altLang="en-US"/>
              <a:t>e) confiança; suporte.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Enriquecimento de dados</a:t>
            </a:r>
          </a:p>
        </p:txBody>
      </p:sp>
      <p:sp>
        <p:nvSpPr>
          <p:cNvPr id="3" name="Espaço Reservado para Conteúdo 2"/>
          <p:cNvSpPr>
            <a:spLocks noGrp="1"/>
          </p:cNvSpPr>
          <p:nvPr>
            <p:ph sz="half" idx="1"/>
          </p:nvPr>
        </p:nvSpPr>
        <p:spPr/>
        <p:txBody>
          <a:bodyPr>
            <a:normAutofit lnSpcReduction="10000"/>
          </a:bodyPr>
          <a:lstStyle/>
          <a:p>
            <a:r>
              <a:rPr lang="pt-BR" altLang="en-US"/>
              <a:t>O processo de enriquecimento normalmente melhora os dados com fontes de informação adicionais.</a:t>
            </a:r>
          </a:p>
          <a:p>
            <a:r>
              <a:rPr lang="pt-BR" altLang="en-US"/>
              <a:t>Por exemplo, dado os nomes de cliente e números de telefone, a loja pode adquirir outros dados sobre idade, renda e avaliação de crédito e anexá-los a cada registro.</a:t>
            </a:r>
          </a:p>
        </p:txBody>
      </p:sp>
      <p:pic>
        <p:nvPicPr>
          <p:cNvPr id="5" name="Espaço Reservado para Conteúdo 4" descr="images (2)"/>
          <p:cNvPicPr>
            <a:picLocks noGrp="1" noChangeAspect="1"/>
          </p:cNvPicPr>
          <p:nvPr>
            <p:ph sz="half" idx="2"/>
          </p:nvPr>
        </p:nvPicPr>
        <p:blipFill>
          <a:blip r:embed="rId2"/>
          <a:stretch>
            <a:fillRect/>
          </a:stretch>
        </p:blipFill>
        <p:spPr>
          <a:xfrm>
            <a:off x="6971030" y="2567305"/>
            <a:ext cx="4822825" cy="30988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Q7) [FEMPERJ TCE RJ 2012] </a:t>
            </a:r>
            <a:r>
              <a:rPr lang="pt-BR" altLang="en-US"/>
              <a:t>Um conhecido algoritmo (ou classe de algoritmos) usado nas tarefas de mineração de dados (data mining) é o de associação. Dois parâmetros importantes na aplicação desse algoritmo são:</a:t>
            </a:r>
          </a:p>
          <a:p>
            <a:pPr marL="0" indent="0">
              <a:buNone/>
            </a:pPr>
            <a:r>
              <a:rPr lang="pt-BR" altLang="en-US"/>
              <a:t>a) atributo; cardinalidade;</a:t>
            </a:r>
          </a:p>
          <a:p>
            <a:pPr marL="0" indent="0">
              <a:buNone/>
            </a:pPr>
            <a:r>
              <a:rPr lang="pt-BR" altLang="en-US"/>
              <a:t>b) grupamento (cluster); média central;</a:t>
            </a:r>
          </a:p>
          <a:p>
            <a:pPr marL="0" indent="0">
              <a:buNone/>
            </a:pPr>
            <a:r>
              <a:rPr lang="pt-BR" altLang="en-US"/>
              <a:t>c) medida; dimensão;</a:t>
            </a:r>
          </a:p>
          <a:p>
            <a:pPr marL="0" indent="0">
              <a:buNone/>
            </a:pPr>
            <a:r>
              <a:rPr lang="pt-BR" altLang="en-US"/>
              <a:t>d) desvio padrão; variância;</a:t>
            </a:r>
          </a:p>
          <a:p>
            <a:pPr marL="0" indent="0">
              <a:buNone/>
            </a:pPr>
            <a:r>
              <a:rPr lang="pt-BR" altLang="en-US">
                <a:solidFill>
                  <a:srgbClr val="0070C0"/>
                </a:solidFill>
              </a:rPr>
              <a:t>e) confiança; suporte.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Q8) [IDECAN CRF-SP 2018] </a:t>
            </a:r>
            <a:r>
              <a:rPr lang="pt-BR" altLang="en-US"/>
              <a:t>Acerca dos métodos tradicionais de Mineração de Dados, um desses métodos “produz Árvores de Decisão a partir de uma abordagem recursiva de particionamento de um conjunto de dados, e utiliza conceitos e medidas da Teoria da Informação”. Trata-se do método:</a:t>
            </a:r>
          </a:p>
          <a:p>
            <a:pPr marL="0" indent="0">
              <a:buNone/>
            </a:pPr>
            <a:r>
              <a:rPr lang="pt-BR" altLang="en-US"/>
              <a:t>a) C4.5.</a:t>
            </a:r>
          </a:p>
          <a:p>
            <a:pPr marL="0" indent="0">
              <a:buNone/>
            </a:pPr>
            <a:r>
              <a:rPr lang="pt-BR" altLang="en-US"/>
              <a:t>b) Apriori.</a:t>
            </a:r>
          </a:p>
          <a:p>
            <a:pPr marL="0" indent="0">
              <a:buNone/>
            </a:pPr>
            <a:r>
              <a:rPr lang="pt-BR" altLang="en-US"/>
              <a:t>c) Máquinas de Vetores Suporte.</a:t>
            </a:r>
          </a:p>
          <a:p>
            <a:pPr marL="0" indent="0">
              <a:buNone/>
            </a:pPr>
            <a:r>
              <a:rPr lang="pt-BR" altLang="en-US"/>
              <a:t>d) Classificador Bayesiano Ingênuo.</a:t>
            </a:r>
          </a:p>
          <a:p>
            <a:pPr marL="0" indent="0">
              <a:buNone/>
            </a:pPr>
            <a:r>
              <a:rPr lang="pt-BR" altLang="en-US" b="1"/>
              <a:t>Q9) [CESPE FUB 2018] </a:t>
            </a:r>
            <a:r>
              <a:rPr lang="pt-BR" altLang="en-US"/>
              <a:t>Julgue o item a seguir, a respeito de data mining e OLAP.</a:t>
            </a:r>
          </a:p>
          <a:p>
            <a:pPr marL="0" indent="0">
              <a:buNone/>
            </a:pPr>
            <a:r>
              <a:rPr lang="pt-BR" altLang="en-US"/>
              <a:t>No data mining, uma regra de associação relaciona a presença de um conjunto de itens com outra faixa de valores de um outro conjunto de variáveis.</a:t>
            </a:r>
          </a:p>
          <a:p>
            <a:pPr marL="0" indent="0">
              <a:buNone/>
            </a:pPr>
            <a:endParaRPr lang="pt-BR" altLang="en-US"/>
          </a:p>
          <a:p>
            <a:pPr marL="0" indent="0">
              <a:buNone/>
            </a:pPr>
            <a:endParaRPr lang="pt-BR"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Q8) [IDECAN CRF-SP 2018] </a:t>
            </a:r>
            <a:r>
              <a:rPr lang="pt-BR" altLang="en-US"/>
              <a:t>Acerca dos métodos tradicionais de Mineração de Dados, um desses métodos “produz Árvores de Decisão a partir de uma abordagem recursiva de particionamento de um conjunto de dados, e utiliza conceitos e medidas da Teoria da Informação”. Trata-se do método:</a:t>
            </a:r>
          </a:p>
          <a:p>
            <a:pPr marL="0" indent="0">
              <a:buNone/>
            </a:pPr>
            <a:r>
              <a:rPr lang="pt-BR" altLang="en-US">
                <a:solidFill>
                  <a:srgbClr val="0070C0"/>
                </a:solidFill>
              </a:rPr>
              <a:t>a) C4.5.</a:t>
            </a:r>
            <a:endParaRPr lang="pt-BR" altLang="en-US"/>
          </a:p>
          <a:p>
            <a:pPr marL="0" indent="0">
              <a:buNone/>
            </a:pPr>
            <a:r>
              <a:rPr lang="pt-BR" altLang="en-US"/>
              <a:t>b) Apriori.</a:t>
            </a:r>
          </a:p>
          <a:p>
            <a:pPr marL="0" indent="0">
              <a:buNone/>
            </a:pPr>
            <a:r>
              <a:rPr lang="pt-BR" altLang="en-US"/>
              <a:t>c) Máquinas de Vetores Suporte.</a:t>
            </a:r>
          </a:p>
          <a:p>
            <a:pPr marL="0" indent="0">
              <a:buNone/>
            </a:pPr>
            <a:r>
              <a:rPr lang="pt-BR" altLang="en-US"/>
              <a:t>d) Classificador Bayesiano Ingênuo.</a:t>
            </a:r>
          </a:p>
          <a:p>
            <a:pPr marL="0" indent="0">
              <a:buNone/>
            </a:pPr>
            <a:r>
              <a:rPr lang="pt-BR" altLang="en-US" b="1"/>
              <a:t>Q9) [CESPE FUB 2018] </a:t>
            </a:r>
            <a:r>
              <a:rPr lang="pt-BR" altLang="en-US"/>
              <a:t>Julgue o item a seguir, a respeito de data mining e OLAP.</a:t>
            </a:r>
          </a:p>
          <a:p>
            <a:pPr marL="0" indent="0">
              <a:buNone/>
            </a:pPr>
            <a:r>
              <a:rPr lang="pt-BR" altLang="en-US">
                <a:solidFill>
                  <a:srgbClr val="0070C0"/>
                </a:solidFill>
              </a:rPr>
              <a:t>No data mining, uma regra de associação relaciona a presença de um conjunto de itens com outra faixa de valores de um outro conjunto de variáveis.</a:t>
            </a:r>
            <a:r>
              <a:rPr lang="pt-BR" altLang="en-US"/>
              <a:t> CERTO.</a:t>
            </a:r>
          </a:p>
          <a:p>
            <a:pPr marL="0" indent="0">
              <a:buNone/>
            </a:pPr>
            <a:endParaRPr lang="pt-BR" altLang="en-US"/>
          </a:p>
          <a:p>
            <a:pPr marL="0" indent="0">
              <a:buNone/>
            </a:pPr>
            <a:endParaRPr lang="pt-BR"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lnSpcReduction="10000"/>
          </a:bodyPr>
          <a:lstStyle/>
          <a:p>
            <a:pPr marL="0" indent="0">
              <a:buNone/>
            </a:pPr>
            <a:r>
              <a:rPr lang="pt-BR" altLang="en-US" b="1"/>
              <a:t>Q10) [FCC SEFAZ-SC 2018] </a:t>
            </a:r>
            <a:r>
              <a:rPr lang="pt-BR" altLang="en-US"/>
              <a:t>A aplicação de técnicas de mineração de dados (data mining) pode ser de grande valia para o Auditor. No caso das pesagens, por exemplo, uma ação típica de mining, que é passível de ser tomada com o auxílio de instrumentos preditivos, é</a:t>
            </a:r>
            <a:endParaRPr lang="pt-BR" altLang="en-US" b="1"/>
          </a:p>
          <a:p>
            <a:pPr marL="0" indent="0">
              <a:buNone/>
            </a:pPr>
            <a:r>
              <a:rPr lang="pt-BR" altLang="en-US"/>
              <a:t>a) quantificar as ocorrências de possíveis pesagens fraudulentas ocorridas durante todo o trimestre que antecede a data da análise, em alguns postos selecionados, mediante parâmetros comparativos preestabelecidos.</a:t>
            </a:r>
          </a:p>
          <a:p>
            <a:pPr marL="0" indent="0">
              <a:buNone/>
            </a:pPr>
            <a:r>
              <a:rPr lang="pt-BR" altLang="en-US"/>
              <a:t>b) analisar o percentual de ocorrências das menores permanências de caminhões nos postos, no último ano, em relação ao movimento total.</a:t>
            </a:r>
          </a:p>
          <a:p>
            <a:pPr marL="0" indent="0">
              <a:buNone/>
            </a:pPr>
            <a:r>
              <a:rPr lang="pt-BR" altLang="en-US"/>
              <a:t>c) relacionar os postos onde ocorreram, nos últimos seis meses, as menores permanências das empresas suspeitas e informar o escalão superior para a tomada de decisão.</a:t>
            </a:r>
          </a:p>
          <a:p>
            <a:pPr marL="0" indent="0">
              <a:buNone/>
            </a:pPr>
            <a:r>
              <a:rPr lang="pt-BR" altLang="en-US"/>
              <a:t>d) realizar uma abordagem surpresa em determinado posto, com probabilidade significativa de constatar ocorrência fraudulenta.</a:t>
            </a:r>
          </a:p>
          <a:p>
            <a:pPr marL="0" indent="0">
              <a:buNone/>
            </a:pPr>
            <a:r>
              <a:rPr lang="pt-BR" altLang="en-US"/>
              <a:t>e) reportar ao escalão superior as características gerais das pesagens e permanências de todos os caminhões, nos cinco maiores postos do Estado, no mês que antecede a data de análise.</a:t>
            </a:r>
          </a:p>
          <a:p>
            <a:pPr marL="0" indent="0">
              <a:buNone/>
            </a:pPr>
            <a:endParaRPr lang="pt-BR"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lnSpcReduction="10000"/>
          </a:bodyPr>
          <a:lstStyle/>
          <a:p>
            <a:pPr marL="0" indent="0">
              <a:buNone/>
            </a:pPr>
            <a:r>
              <a:rPr lang="pt-BR" altLang="en-US" b="1"/>
              <a:t>Q10) [FCC SEFAZ-SC 2018] </a:t>
            </a:r>
            <a:r>
              <a:rPr lang="pt-BR" altLang="en-US"/>
              <a:t>A aplicação de técnicas de mineração de dados (data mining) pode ser de grande valia para o Auditor. No caso das pesagens, por exemplo, uma ação típica de mining, que é passível de ser tomada com o auxílio de instrumentos preditivos, é</a:t>
            </a:r>
            <a:endParaRPr lang="pt-BR" altLang="en-US" b="1"/>
          </a:p>
          <a:p>
            <a:pPr marL="0" indent="0">
              <a:buNone/>
            </a:pPr>
            <a:r>
              <a:rPr lang="pt-BR" altLang="en-US"/>
              <a:t>a) quantificar as ocorrências de possíveis pesagens fraudulentas ocorridas durante todo o trimestre que antecede a data da análise, em alguns postos selecionados, mediante parâmetros comparativos preestabelecidos.</a:t>
            </a:r>
          </a:p>
          <a:p>
            <a:pPr marL="0" indent="0">
              <a:buNone/>
            </a:pPr>
            <a:r>
              <a:rPr lang="pt-BR" altLang="en-US"/>
              <a:t>b) analisar o percentual de ocorrências das menores permanências de caminhões nos postos, no último ano, em relação ao movimento total.</a:t>
            </a:r>
          </a:p>
          <a:p>
            <a:pPr marL="0" indent="0">
              <a:buNone/>
            </a:pPr>
            <a:r>
              <a:rPr lang="pt-BR" altLang="en-US"/>
              <a:t>c) relacionar os postos onde ocorreram, nos últimos seis meses, as menores permanências das empresas suspeitas e informar o escalão superior para a tomada de decisão.</a:t>
            </a:r>
          </a:p>
          <a:p>
            <a:pPr marL="0" indent="0">
              <a:buNone/>
            </a:pPr>
            <a:r>
              <a:rPr lang="pt-BR" altLang="en-US">
                <a:solidFill>
                  <a:srgbClr val="0070C0"/>
                </a:solidFill>
              </a:rPr>
              <a:t>d) realizar uma abordagem surpresa em determinado posto, com probabilidade significativa de constatar ocorrência fraudulenta.</a:t>
            </a:r>
            <a:endParaRPr lang="pt-BR" altLang="en-US"/>
          </a:p>
          <a:p>
            <a:pPr marL="0" indent="0">
              <a:buNone/>
            </a:pPr>
            <a:r>
              <a:rPr lang="pt-BR" altLang="en-US"/>
              <a:t>e) reportar ao escalão superior as características gerais das pesagens e permanências de todos os caminhões, nos cinco maiores postos do Estado, no mês que antecede a data de análise.</a:t>
            </a:r>
          </a:p>
          <a:p>
            <a:pPr marL="0" indent="0">
              <a:buNone/>
            </a:pPr>
            <a:endParaRPr lang="pt-BR"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Q11) [IADES APEX BRASIL 2018] </a:t>
            </a:r>
            <a:r>
              <a:rPr lang="pt-BR" altLang="en-US"/>
              <a:t>A escolha de qual modelo deve-se usar para se analisar um conjunto de dados depende do domínio do problema analisado. Acerca dessa escolha de modelos, na análise de dados no domínio de textos em linguagem natural, é correto afirmar que</a:t>
            </a:r>
          </a:p>
          <a:p>
            <a:pPr marL="0" indent="0">
              <a:buNone/>
            </a:pPr>
            <a:r>
              <a:rPr lang="pt-BR" altLang="en-US"/>
              <a:t>a) n-grams são modelos muito utilizados por serem simples e, em geral, produzirem bons resultados.</a:t>
            </a:r>
          </a:p>
          <a:p>
            <a:pPr marL="0" indent="0">
              <a:buNone/>
            </a:pPr>
            <a:r>
              <a:rPr lang="pt-BR" altLang="en-US"/>
              <a:t>b) bag-of-words é considerado um modelo complexo quando comparado com outros de análise de texto, sendo de difícil implementação.</a:t>
            </a:r>
          </a:p>
          <a:p>
            <a:pPr marL="0" indent="0">
              <a:buNone/>
            </a:pPr>
            <a:r>
              <a:rPr lang="pt-BR" altLang="en-US"/>
              <a:t>c) textos em linguagem natural não podem ser analisados, pois são compostos de letras e não números.</a:t>
            </a:r>
          </a:p>
          <a:p>
            <a:pPr marL="0" indent="0">
              <a:buNone/>
            </a:pPr>
            <a:r>
              <a:rPr lang="pt-BR" altLang="en-US"/>
              <a:t>d) o modelo TFIDF produz bons resultados, mas não pode ser usado para classificação.</a:t>
            </a:r>
          </a:p>
          <a:p>
            <a:pPr marL="0" indent="0">
              <a:buNone/>
            </a:pPr>
            <a:r>
              <a:rPr lang="pt-BR" altLang="en-US"/>
              <a:t>e) redes neurais não podem ser utilizadas no domínio de texto.</a:t>
            </a:r>
          </a:p>
          <a:p>
            <a:pPr marL="0" indent="0">
              <a:buNone/>
            </a:pPr>
            <a:endParaRPr lang="pt-BR"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Q11) [IADES APEX BRASIL 2018] </a:t>
            </a:r>
            <a:r>
              <a:rPr lang="pt-BR" altLang="en-US"/>
              <a:t>A escolha de qual modelo deve-se usar para se analisar um conjunto de dados depende do domínio do problema analisado. Acerca dessa escolha de modelos, na análise de dados no domínio de textos em linguagem natural, é correto afirmar que</a:t>
            </a:r>
          </a:p>
          <a:p>
            <a:pPr marL="0" indent="0">
              <a:buNone/>
            </a:pPr>
            <a:r>
              <a:rPr lang="pt-BR" altLang="en-US">
                <a:solidFill>
                  <a:srgbClr val="0070C0"/>
                </a:solidFill>
              </a:rPr>
              <a:t>a) n-grams são modelos muito utilizados por serem simples e, em geral, produzirem bons resultados.</a:t>
            </a:r>
            <a:endParaRPr lang="pt-BR" altLang="en-US"/>
          </a:p>
          <a:p>
            <a:pPr marL="0" indent="0">
              <a:buNone/>
            </a:pPr>
            <a:r>
              <a:rPr lang="pt-BR" altLang="en-US"/>
              <a:t>b) bag-of-words é considerado um modelo complexo quando comparado com outros de análise de texto, sendo de difícil implementação.</a:t>
            </a:r>
          </a:p>
          <a:p>
            <a:pPr marL="0" indent="0">
              <a:buNone/>
            </a:pPr>
            <a:r>
              <a:rPr lang="pt-BR" altLang="en-US"/>
              <a:t>c) textos em linguagem natural não podem ser analisados, pois são compostos de letras e não números.</a:t>
            </a:r>
          </a:p>
          <a:p>
            <a:pPr marL="0" indent="0">
              <a:buNone/>
            </a:pPr>
            <a:r>
              <a:rPr lang="pt-BR" altLang="en-US"/>
              <a:t>d) o modelo TFIDF produz bons resultados, mas não pode ser usado para classificação.</a:t>
            </a:r>
          </a:p>
          <a:p>
            <a:pPr marL="0" indent="0">
              <a:buNone/>
            </a:pPr>
            <a:r>
              <a:rPr lang="pt-BR" altLang="en-US"/>
              <a:t>e) redes neurais não podem ser utilizadas no domínio de texto.</a:t>
            </a:r>
          </a:p>
          <a:p>
            <a:pPr marL="0" indent="0">
              <a:buNone/>
            </a:pPr>
            <a:endParaRPr lang="pt-BR"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Q12) [IADES APEX BRASIL 2018] </a:t>
            </a:r>
            <a:r>
              <a:rPr lang="pt-BR" altLang="en-US"/>
              <a:t>Quando se faz uma análise de dados, considerando um modelo DDD (data-driven decision-making), é comum treinar modelos de classificadores/regressores para ajudar na tomada de decisões. Acerca desses modelos, assinale a alternativa correta.</a:t>
            </a:r>
          </a:p>
          <a:p>
            <a:pPr marL="0" indent="0">
              <a:buNone/>
            </a:pPr>
            <a:r>
              <a:rPr lang="pt-BR" altLang="en-US"/>
              <a:t>a) É uma boa prática testar os modelos nos dados utilizados para treiná-los com o objetivo de avaliar seus resultados.</a:t>
            </a:r>
          </a:p>
          <a:p>
            <a:pPr marL="0" indent="0">
              <a:buNone/>
            </a:pPr>
            <a:r>
              <a:rPr lang="pt-BR" altLang="en-US"/>
              <a:t>b) Existe um conjunto de métricas que devem ser sempre utilizadas para testar os modelos, independente do problema analisado.</a:t>
            </a:r>
          </a:p>
          <a:p>
            <a:pPr marL="0" indent="0">
              <a:buNone/>
            </a:pPr>
            <a:r>
              <a:rPr lang="pt-BR" altLang="en-US"/>
              <a:t>c) Precisa-se considerar a quantidade de dados disponíveis e a complexidade do problema para se escolher o melhor modelo.</a:t>
            </a:r>
          </a:p>
          <a:p>
            <a:pPr marL="0" indent="0">
              <a:buNone/>
            </a:pPr>
            <a:r>
              <a:rPr lang="pt-BR" altLang="en-US"/>
              <a:t>d) É sempre recomendado treinar os modelos em clusters de computadores, pois todos os modelos precisam de muita computação para treinar.</a:t>
            </a:r>
          </a:p>
          <a:p>
            <a:pPr marL="0" indent="0">
              <a:buNone/>
            </a:pPr>
            <a:r>
              <a:rPr lang="pt-BR" altLang="en-US"/>
              <a:t>e) Um conjunto maior de dados, em geral, não possibilita o treinamento de modelos mais complexos.</a:t>
            </a:r>
          </a:p>
          <a:p>
            <a:pPr marL="0" indent="0">
              <a:buNone/>
            </a:pPr>
            <a:endParaRPr lang="pt-BR"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lnSpcReduction="10000"/>
          </a:bodyPr>
          <a:lstStyle/>
          <a:p>
            <a:pPr marL="0" indent="0">
              <a:buNone/>
            </a:pPr>
            <a:r>
              <a:rPr lang="pt-BR" altLang="en-US" b="1"/>
              <a:t>Q12) [IADES APEX BRASIL 2018] </a:t>
            </a:r>
            <a:r>
              <a:rPr lang="pt-BR" altLang="en-US"/>
              <a:t>Quando se faz uma análise de dados, considerando um modelo DDD (data-driven decision-making), é comum treinar modelos de classificadores/regressores para ajudar na tomada de decisões. Acerca desses modelos, assinale a alternativa correta.</a:t>
            </a:r>
          </a:p>
          <a:p>
            <a:pPr marL="0" indent="0">
              <a:buNone/>
            </a:pPr>
            <a:r>
              <a:rPr lang="pt-BR" altLang="en-US"/>
              <a:t>a) É uma boa prática testar os modelos nos dados utilizados para treiná-los com o objetivo de avaliar seus resultados.</a:t>
            </a:r>
          </a:p>
          <a:p>
            <a:pPr marL="0" indent="0">
              <a:buNone/>
            </a:pPr>
            <a:r>
              <a:rPr lang="pt-BR" altLang="en-US"/>
              <a:t>b) Existe um conjunto de métricas que devem ser sempre utilizadas para testar os modelos, independente do problema analisado.</a:t>
            </a:r>
          </a:p>
          <a:p>
            <a:pPr marL="0" indent="0">
              <a:buNone/>
            </a:pPr>
            <a:r>
              <a:rPr lang="pt-BR" altLang="en-US">
                <a:solidFill>
                  <a:srgbClr val="0070C0"/>
                </a:solidFill>
              </a:rPr>
              <a:t>c) Precisa-se considerar a quantidade de dados disponíveis e a complexidade do problema para se escolher o melhor modelo.</a:t>
            </a:r>
            <a:endParaRPr lang="pt-BR" altLang="en-US"/>
          </a:p>
          <a:p>
            <a:pPr marL="0" indent="0">
              <a:buNone/>
            </a:pPr>
            <a:r>
              <a:rPr lang="pt-BR" altLang="en-US"/>
              <a:t>d) É sempre recomendado treinar os modelos em clusters de computadores, pois todos os modelos precisam de muita computação para treinar.</a:t>
            </a:r>
          </a:p>
          <a:p>
            <a:pPr marL="0" indent="0">
              <a:buNone/>
            </a:pPr>
            <a:r>
              <a:rPr lang="pt-BR" altLang="en-US"/>
              <a:t>e) Um conjunto maior de dados, em geral, não possibilita o treinamento de modelos mais complexos.</a:t>
            </a:r>
          </a:p>
          <a:p>
            <a:pPr marL="0" indent="0">
              <a:buNone/>
            </a:pPr>
            <a:endParaRPr lang="pt-BR"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Q13) [IADES APEX BRASIL 2018] </a:t>
            </a:r>
            <a:r>
              <a:rPr lang="pt-BR" altLang="en-US"/>
              <a:t>Os benefícios de um modelo de tomada de decisões com base em dados (DDD, do inglês data-driven decisionmaking) já foram demonstrados conclusivamente. O economista Erik Brynjolfsson e seus colegas do MIT e Wharton conduziram estudos sobre como DDD afeta a performance de uma empresa.</a:t>
            </a:r>
          </a:p>
          <a:p>
            <a:pPr marL="0" indent="0">
              <a:buNone/>
            </a:pPr>
            <a:r>
              <a:rPr lang="pt-BR" altLang="en-US"/>
              <a:t>Com base nessas informações, é correto afirmar que DDD se refere à pratica de</a:t>
            </a:r>
          </a:p>
          <a:p>
            <a:pPr marL="0" indent="0">
              <a:buNone/>
            </a:pPr>
            <a:r>
              <a:rPr lang="pt-BR" altLang="en-US"/>
              <a:t>a) tomar uma decisão e, após, manipular dados artificialmente para servirem como base para ela.</a:t>
            </a:r>
          </a:p>
          <a:p>
            <a:pPr marL="0" indent="0">
              <a:buNone/>
            </a:pPr>
            <a:r>
              <a:rPr lang="pt-BR" altLang="en-US"/>
              <a:t>b) utilizar inteligência artificial para remover o humano do processo de tomada de decisões, levando a decisões mais racionais.</a:t>
            </a:r>
          </a:p>
          <a:p>
            <a:pPr marL="0" indent="0">
              <a:buNone/>
            </a:pPr>
            <a:r>
              <a:rPr lang="pt-BR" altLang="en-US"/>
              <a:t>c) olhar para os dados antes de tomar decisões com base puramente em intuições.</a:t>
            </a:r>
          </a:p>
          <a:p>
            <a:pPr marL="0" indent="0">
              <a:buNone/>
            </a:pPr>
            <a:r>
              <a:rPr lang="pt-BR" altLang="en-US"/>
              <a:t>d) permitir os dados tomarem decisões.</a:t>
            </a:r>
          </a:p>
          <a:p>
            <a:pPr marL="0" indent="0">
              <a:buNone/>
            </a:pPr>
            <a:r>
              <a:rPr lang="pt-BR" altLang="en-US"/>
              <a:t>e) basear decisões na análise de dados.</a:t>
            </a:r>
          </a:p>
          <a:p>
            <a:pPr marL="0" indent="0">
              <a:buNone/>
            </a:pPr>
            <a:endParaRPr lang="pt-BR"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Transformação de dados</a:t>
            </a:r>
          </a:p>
        </p:txBody>
      </p:sp>
      <p:sp>
        <p:nvSpPr>
          <p:cNvPr id="3" name="Espaço Reservado para Conteúdo 2"/>
          <p:cNvSpPr>
            <a:spLocks noGrp="1"/>
          </p:cNvSpPr>
          <p:nvPr>
            <p:ph sz="half" idx="1"/>
          </p:nvPr>
        </p:nvSpPr>
        <p:spPr/>
        <p:txBody>
          <a:bodyPr>
            <a:normAutofit lnSpcReduction="20000"/>
          </a:bodyPr>
          <a:lstStyle/>
          <a:p>
            <a:r>
              <a:rPr lang="pt-BR" altLang="en-US"/>
              <a:t>A transformação de dados e a codificação podem ser feitas para reduzir a quantidade de dados.</a:t>
            </a:r>
          </a:p>
          <a:p>
            <a:r>
              <a:rPr lang="pt-BR" altLang="en-US"/>
              <a:t>Ex: os códigos de item podem ser agrupados em relação a categorias de produtos, em aúdio, vídeo, suprimentos, etc.</a:t>
            </a:r>
          </a:p>
          <a:p>
            <a:r>
              <a:rPr lang="pt-BR" altLang="en-US"/>
              <a:t>Ex2: Os códigos postais podem ser agregados em regiões geográficas, as rendas podem ser divididas em faixas, e assim por diante.</a:t>
            </a:r>
          </a:p>
        </p:txBody>
      </p:sp>
      <p:pic>
        <p:nvPicPr>
          <p:cNvPr id="6" name="Espaço Reservado para Conteúdo 5" descr="images (3)"/>
          <p:cNvPicPr>
            <a:picLocks noGrp="1" noChangeAspect="1"/>
          </p:cNvPicPr>
          <p:nvPr>
            <p:ph sz="half" idx="2"/>
          </p:nvPr>
        </p:nvPicPr>
        <p:blipFill>
          <a:blip r:embed="rId2"/>
          <a:stretch>
            <a:fillRect/>
          </a:stretch>
        </p:blipFill>
        <p:spPr>
          <a:xfrm>
            <a:off x="6579235" y="2506980"/>
            <a:ext cx="5034915" cy="307911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585470"/>
            <a:ext cx="10660380" cy="6109970"/>
          </a:xfrm>
        </p:spPr>
        <p:txBody>
          <a:bodyPr>
            <a:normAutofit fontScale="90000"/>
          </a:bodyPr>
          <a:lstStyle/>
          <a:p>
            <a:pPr marL="0" indent="0">
              <a:buNone/>
            </a:pPr>
            <a:r>
              <a:rPr lang="pt-BR" altLang="en-US" b="1"/>
              <a:t>Q13) [IADES APEX BRASIL 2018] </a:t>
            </a:r>
            <a:r>
              <a:rPr lang="pt-BR" altLang="en-US"/>
              <a:t>Os benefícios de um modelo de tomada de decisões com base em dados (DDD, do inglês data-driven decisionmaking) já foram demonstrados conclusivamente. O economista Erik Brynjolfsson e seus colegas do MIT e Wharton conduziram estudos sobre como DDD afeta a performance de uma empresa.</a:t>
            </a:r>
          </a:p>
          <a:p>
            <a:pPr marL="0" indent="0">
              <a:buNone/>
            </a:pPr>
            <a:r>
              <a:rPr lang="pt-BR" altLang="en-US"/>
              <a:t>Com base nessas informações, é correto afirmar que DDD se refere à pratica de</a:t>
            </a:r>
          </a:p>
          <a:p>
            <a:pPr marL="0" indent="0">
              <a:buNone/>
            </a:pPr>
            <a:r>
              <a:rPr lang="pt-BR" altLang="en-US"/>
              <a:t>a) tomar uma decisão e, após, manipular dados artificialmente para servirem como base para ela.</a:t>
            </a:r>
          </a:p>
          <a:p>
            <a:pPr marL="0" indent="0">
              <a:buNone/>
            </a:pPr>
            <a:r>
              <a:rPr lang="pt-BR" altLang="en-US"/>
              <a:t>b) utilizar inteligência artificial para remover o humano do processo de tomada de decisões, levando a decisões mais racionais.</a:t>
            </a:r>
          </a:p>
          <a:p>
            <a:pPr marL="0" indent="0">
              <a:buNone/>
            </a:pPr>
            <a:r>
              <a:rPr lang="pt-BR" altLang="en-US"/>
              <a:t>c) olhar para os dados antes de tomar decisões com base puramente em intuições.</a:t>
            </a:r>
          </a:p>
          <a:p>
            <a:pPr marL="0" indent="0">
              <a:buNone/>
            </a:pPr>
            <a:r>
              <a:rPr lang="pt-BR" altLang="en-US"/>
              <a:t>d) permitir os dados tomarem decisões.</a:t>
            </a:r>
          </a:p>
          <a:p>
            <a:pPr marL="0" indent="0">
              <a:buNone/>
            </a:pPr>
            <a:r>
              <a:rPr lang="pt-BR" altLang="en-US">
                <a:solidFill>
                  <a:srgbClr val="0070C0"/>
                </a:solidFill>
              </a:rPr>
              <a:t>e) basear decisões na análise de dados.</a:t>
            </a:r>
            <a:endParaRPr lang="pt-BR" altLang="en-US"/>
          </a:p>
          <a:p>
            <a:pPr marL="0" indent="0">
              <a:buNone/>
            </a:pPr>
            <a:endParaRPr lang="pt-BR"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a:bodyPr>
          <a:lstStyle/>
          <a:p>
            <a:pPr marL="0" indent="0">
              <a:buNone/>
            </a:pPr>
            <a:r>
              <a:rPr lang="pt-BR" altLang="en-US" b="1"/>
              <a:t>Q14) [CESGRANRIO TRANSPETRO 2018] </a:t>
            </a:r>
            <a:r>
              <a:rPr lang="pt-BR" altLang="en-US"/>
              <a:t>Um desenvolvedor recebeu um conjunto de dados representando o perfil de um grupo de clientes, sem nenhuma informação do tipo de cada cliente, onde cada um era representado por um conjunto fixo de atributos, alguns contínuos, outros discretos. Exemplos desses atributos são: idade, salário e estado civil. Foi pedido a esse desenvolvedor que, segundo a similaridade entre os clientes, dividisse os clientes em grupos, sendo que clientes parecidos deviam ficar no mesmo grupo. Não havia nenhuma informação que pudesse ajudar a verificar se esses grupos estariam corretos ou não nos dados disponíveis para o desenvolvedor.</a:t>
            </a:r>
          </a:p>
          <a:p>
            <a:pPr marL="0" indent="0">
              <a:buNone/>
            </a:pPr>
            <a:r>
              <a:rPr lang="pt-BR" altLang="en-US"/>
              <a:t>Esse é um problema de data mining conhecido, cuja solução mais adequada é um algoritmo</a:t>
            </a:r>
          </a:p>
          <a:p>
            <a:pPr marL="0" indent="0">
              <a:buNone/>
            </a:pPr>
            <a:r>
              <a:rPr lang="pt-BR" altLang="en-US"/>
              <a:t>a) de regressão</a:t>
            </a:r>
          </a:p>
          <a:p>
            <a:pPr marL="0" indent="0">
              <a:buNone/>
            </a:pPr>
            <a:r>
              <a:rPr lang="pt-BR" altLang="en-US"/>
              <a:t>b) não supervisionado	</a:t>
            </a:r>
          </a:p>
          <a:p>
            <a:pPr marL="0" indent="0">
              <a:buNone/>
            </a:pPr>
            <a:r>
              <a:rPr lang="pt-BR" altLang="en-US"/>
              <a:t>c) por reforço</a:t>
            </a:r>
          </a:p>
          <a:p>
            <a:pPr marL="0" indent="0">
              <a:buNone/>
            </a:pPr>
            <a:r>
              <a:rPr lang="pt-BR" altLang="en-US"/>
              <a:t>d) semissupervisionado</a:t>
            </a:r>
          </a:p>
          <a:p>
            <a:pPr marL="0" indent="0">
              <a:buNone/>
            </a:pPr>
            <a:r>
              <a:rPr lang="pt-BR" altLang="en-US"/>
              <a:t>e) supervisionado</a:t>
            </a:r>
          </a:p>
          <a:p>
            <a:pPr marL="0" indent="0">
              <a:buNone/>
            </a:pPr>
            <a:endParaRPr lang="pt-BR"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a:bodyPr>
          <a:lstStyle/>
          <a:p>
            <a:pPr marL="0" indent="0">
              <a:buNone/>
            </a:pPr>
            <a:r>
              <a:rPr lang="pt-BR" altLang="en-US" b="1"/>
              <a:t>Q14) [CESGRANRIO TRANSPETRO 2018] </a:t>
            </a:r>
            <a:r>
              <a:rPr lang="pt-BR" altLang="en-US"/>
              <a:t>Um desenvolvedor recebeu um conjunto de dados representando o perfil de um grupo de clientes, sem nenhuma informação do tipo de cada cliente, onde cada um era representado por um conjunto fixo de atributos, alguns contínuos, outros discretos. Exemplos desses atributos são: idade, salário e estado civil. Foi pedido a esse desenvolvedor que, segundo a similaridade entre os clientes, dividisse os clientes em grupos, sendo que clientes parecidos deviam ficar no mesmo grupo. Não havia nenhuma informação que pudesse ajudar a verificar se esses grupos estariam corretos ou não nos dados disponíveis para o desenvolvedor.</a:t>
            </a:r>
          </a:p>
          <a:p>
            <a:pPr marL="0" indent="0">
              <a:buNone/>
            </a:pPr>
            <a:r>
              <a:rPr lang="pt-BR" altLang="en-US"/>
              <a:t>Esse é um problema de data mining conhecido, cuja solução mais adequada é um algoritmo</a:t>
            </a:r>
          </a:p>
          <a:p>
            <a:pPr marL="0" indent="0">
              <a:buNone/>
            </a:pPr>
            <a:r>
              <a:rPr lang="pt-BR" altLang="en-US"/>
              <a:t>a) de regressão</a:t>
            </a:r>
          </a:p>
          <a:p>
            <a:pPr marL="0" indent="0">
              <a:buNone/>
            </a:pPr>
            <a:r>
              <a:rPr lang="pt-BR" altLang="en-US">
                <a:solidFill>
                  <a:srgbClr val="0070C0"/>
                </a:solidFill>
              </a:rPr>
              <a:t>b) não supervisionado	</a:t>
            </a:r>
            <a:endParaRPr lang="pt-BR" altLang="en-US"/>
          </a:p>
          <a:p>
            <a:pPr marL="0" indent="0">
              <a:buNone/>
            </a:pPr>
            <a:r>
              <a:rPr lang="pt-BR" altLang="en-US"/>
              <a:t>c) por reforço</a:t>
            </a:r>
          </a:p>
          <a:p>
            <a:pPr marL="0" indent="0">
              <a:buNone/>
            </a:pPr>
            <a:r>
              <a:rPr lang="pt-BR" altLang="en-US"/>
              <a:t>d) semissupervisionado</a:t>
            </a:r>
          </a:p>
          <a:p>
            <a:pPr marL="0" indent="0">
              <a:buNone/>
            </a:pPr>
            <a:r>
              <a:rPr lang="pt-BR" altLang="en-US"/>
              <a:t>e) supervisionado</a:t>
            </a:r>
          </a:p>
          <a:p>
            <a:pPr marL="0" indent="0">
              <a:buNone/>
            </a:pPr>
            <a:endParaRPr lang="pt-BR"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Q15) [CESPE PF 2018] </a:t>
            </a:r>
            <a:r>
              <a:rPr lang="pt-BR" altLang="en-US"/>
              <a:t>Acerca de banco de dados, julgue o seguinte item.</a:t>
            </a:r>
          </a:p>
          <a:p>
            <a:pPr marL="0" indent="0">
              <a:buNone/>
            </a:pPr>
            <a:r>
              <a:rPr lang="pt-BR" altLang="en-US"/>
              <a:t>Descobrir conexões escondidas e prever tendências futuras é um dos objetivos da mineração de dados, que utiliza a estatística, a inteligência artificial e os algoritmos de aprendizagem de máquina.</a:t>
            </a:r>
            <a:endParaRPr lang="pt-BR" altLang="en-US" b="1"/>
          </a:p>
          <a:p>
            <a:pPr marL="0" indent="0">
              <a:buNone/>
            </a:pPr>
            <a:r>
              <a:rPr lang="pt-BR" altLang="en-US" b="1"/>
              <a:t>Q16) [CESPE PF 2018] </a:t>
            </a:r>
            <a:r>
              <a:rPr lang="pt-BR" altLang="en-US"/>
              <a:t>Julgue o item que segue, relativo a noções de mineração de dados, big data e aprendizado de máquina.</a:t>
            </a:r>
          </a:p>
          <a:p>
            <a:pPr marL="0" indent="0">
              <a:buNone/>
            </a:pPr>
            <a:r>
              <a:rPr lang="pt-BR" altLang="en-US"/>
              <a:t>Pode-se definir mineração de dados como o processo de identificar, em dados, padrões válidos, novos, potencialmente úteis e, ao final, compreensíveis.</a:t>
            </a:r>
            <a:endParaRPr lang="pt-BR" altLang="en-US" b="1"/>
          </a:p>
          <a:p>
            <a:pPr marL="0" indent="0">
              <a:buNone/>
            </a:pPr>
            <a:r>
              <a:rPr lang="pt-BR" altLang="en-US" b="1"/>
              <a:t>Q17) [CESPE PF 2018]</a:t>
            </a:r>
            <a:r>
              <a:rPr lang="pt-BR" altLang="en-US"/>
              <a:t> Considerando essas informações, julgue o item que segue.</a:t>
            </a:r>
          </a:p>
          <a:p>
            <a:pPr marL="0" indent="0">
              <a:buNone/>
            </a:pPr>
            <a:r>
              <a:rPr lang="pt-BR" altLang="en-US"/>
              <a:t> Se um sistema de informação correlaciona os dados da tabela em questão com outros dados não estruturados, então, nesse caso, ocorre um processo de mineração de dados.</a:t>
            </a:r>
            <a:endParaRPr lang="pt-BR" altLang="en-US" b="1"/>
          </a:p>
          <a:p>
            <a:pPr marL="0" indent="0">
              <a:buNone/>
            </a:pPr>
            <a:endParaRPr lang="pt-BR"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Q15) [CESPE PF 2018] </a:t>
            </a:r>
            <a:r>
              <a:rPr lang="pt-BR" altLang="en-US"/>
              <a:t>Acerca de banco de dados, julgue o seguinte item.</a:t>
            </a:r>
          </a:p>
          <a:p>
            <a:pPr marL="0" indent="0">
              <a:buNone/>
            </a:pPr>
            <a:r>
              <a:rPr lang="pt-BR" altLang="en-US">
                <a:solidFill>
                  <a:srgbClr val="0070C0"/>
                </a:solidFill>
              </a:rPr>
              <a:t>Descobrir conexões escondidas e prever tendências futuras é um dos objetivos da mineração de dados, que utiliza a estatística, a inteligência artificial e os algoritmos de aprendizagem de máquina. </a:t>
            </a:r>
            <a:r>
              <a:rPr lang="pt-BR" altLang="en-US"/>
              <a:t>CERTO.</a:t>
            </a:r>
            <a:endParaRPr lang="pt-BR" altLang="en-US" b="1"/>
          </a:p>
          <a:p>
            <a:pPr marL="0" indent="0">
              <a:buNone/>
            </a:pPr>
            <a:r>
              <a:rPr lang="pt-BR" altLang="en-US" b="1"/>
              <a:t>Q16) [CESPE PF 2018] </a:t>
            </a:r>
            <a:r>
              <a:rPr lang="pt-BR" altLang="en-US"/>
              <a:t>Julgue o item que segue, relativo a noções de mineração de dados, big data e aprendizado de máquina.</a:t>
            </a:r>
          </a:p>
          <a:p>
            <a:pPr marL="0" indent="0">
              <a:buNone/>
            </a:pPr>
            <a:r>
              <a:rPr lang="pt-BR" altLang="en-US">
                <a:solidFill>
                  <a:srgbClr val="0070C0"/>
                </a:solidFill>
              </a:rPr>
              <a:t>Pode-se definir mineração de dados como o processo de identificar, em dados, padrões válidos, novos, potencialmente úteis e, ao final, compreensíveis.</a:t>
            </a:r>
            <a:r>
              <a:rPr lang="pt-BR" altLang="en-US"/>
              <a:t> CERTO.</a:t>
            </a:r>
            <a:endParaRPr lang="pt-BR" altLang="en-US" b="1"/>
          </a:p>
          <a:p>
            <a:pPr marL="0" indent="0">
              <a:buNone/>
            </a:pPr>
            <a:r>
              <a:rPr lang="pt-BR" altLang="en-US" b="1"/>
              <a:t>Q17) [CESPE PF 2018]</a:t>
            </a:r>
            <a:r>
              <a:rPr lang="pt-BR" altLang="en-US"/>
              <a:t> Considerando essas informações, julgue o item que segue.</a:t>
            </a:r>
          </a:p>
          <a:p>
            <a:pPr marL="0" indent="0">
              <a:buNone/>
            </a:pPr>
            <a:r>
              <a:rPr lang="pt-BR" altLang="en-US">
                <a:solidFill>
                  <a:srgbClr val="0070C0"/>
                </a:solidFill>
              </a:rPr>
              <a:t> Se um sistema de informação correlaciona os dados da tabela em questão com outros dados não estruturados, então, nesse caso, ocorre um processo de mineração de dados. </a:t>
            </a:r>
            <a:r>
              <a:rPr lang="pt-BR" altLang="en-US"/>
              <a:t>CERTO.</a:t>
            </a:r>
            <a:endParaRPr lang="pt-BR" altLang="en-US" b="1"/>
          </a:p>
          <a:p>
            <a:pPr marL="0" indent="0">
              <a:buNone/>
            </a:pPr>
            <a:endParaRPr lang="pt-BR"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Q18) [ESAF RECEITA FEDERAL 2014]</a:t>
            </a:r>
            <a:r>
              <a:rPr lang="pt-BR" altLang="en-US"/>
              <a:t> Em Datamining, redução da dimensionalidade é:</a:t>
            </a:r>
          </a:p>
          <a:p>
            <a:pPr marL="0" indent="0">
              <a:buNone/>
            </a:pPr>
            <a:r>
              <a:rPr lang="pt-BR" altLang="en-US"/>
              <a:t>a) A expressão de um conjunto de dados por um conjunto menor de características do que em sua forma original.</a:t>
            </a:r>
          </a:p>
          <a:p>
            <a:pPr marL="0" indent="0">
              <a:buNone/>
            </a:pPr>
            <a:r>
              <a:rPr lang="pt-BR" altLang="en-US"/>
              <a:t>b) A redução dos espaços de variação dos dados em relação a seus espaços originais.</a:t>
            </a:r>
          </a:p>
          <a:p>
            <a:pPr marL="0" indent="0">
              <a:buNone/>
            </a:pPr>
            <a:r>
              <a:rPr lang="pt-BR" altLang="en-US"/>
              <a:t>c) A supressão de características consideradas de menor prioridade pelo gestor.</a:t>
            </a:r>
          </a:p>
          <a:p>
            <a:pPr marL="0" indent="0">
              <a:buNone/>
            </a:pPr>
            <a:r>
              <a:rPr lang="pt-BR" altLang="en-US"/>
              <a:t>d) A expressão de um conjunto de dados por um conjunto de características de dimensionalidade conhecida.</a:t>
            </a:r>
          </a:p>
          <a:p>
            <a:pPr marL="0" indent="0">
              <a:buNone/>
            </a:pPr>
            <a:r>
              <a:rPr lang="pt-BR" altLang="en-US"/>
              <a:t>e) A expressão de um conjunto de características por um outro conjunto de características de dimensionalidade invariante em relação à sua forma original.</a:t>
            </a:r>
          </a:p>
          <a:p>
            <a:pPr marL="0" indent="0">
              <a:buNone/>
            </a:pPr>
            <a:endParaRPr lang="pt-BR"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Q18) [ESAF RECEITA FEDERAL 2014]</a:t>
            </a:r>
            <a:r>
              <a:rPr lang="pt-BR" altLang="en-US"/>
              <a:t> Em Datamining, redução da dimensionalidade é:</a:t>
            </a:r>
          </a:p>
          <a:p>
            <a:pPr marL="0" indent="0">
              <a:buNone/>
            </a:pPr>
            <a:r>
              <a:rPr lang="pt-BR" altLang="en-US">
                <a:solidFill>
                  <a:srgbClr val="0070C0"/>
                </a:solidFill>
              </a:rPr>
              <a:t>a) A expressão de um conjunto de dados por um conjunto menor de características do que em sua forma original.</a:t>
            </a:r>
            <a:endParaRPr lang="pt-BR" altLang="en-US"/>
          </a:p>
          <a:p>
            <a:pPr marL="0" indent="0">
              <a:buNone/>
            </a:pPr>
            <a:r>
              <a:rPr lang="pt-BR" altLang="en-US"/>
              <a:t>b) A redução dos espaços de variação dos dados em relação a seus espaços originais.</a:t>
            </a:r>
          </a:p>
          <a:p>
            <a:pPr marL="0" indent="0">
              <a:buNone/>
            </a:pPr>
            <a:r>
              <a:rPr lang="pt-BR" altLang="en-US"/>
              <a:t>c) A supressão de características consideradas de menor prioridade pelo gestor.</a:t>
            </a:r>
          </a:p>
          <a:p>
            <a:pPr marL="0" indent="0">
              <a:buNone/>
            </a:pPr>
            <a:r>
              <a:rPr lang="pt-BR" altLang="en-US"/>
              <a:t>d) A expressão de um conjunto de dados por um conjunto de características de dimensionalidade conhecida.</a:t>
            </a:r>
          </a:p>
          <a:p>
            <a:pPr marL="0" indent="0">
              <a:buNone/>
            </a:pPr>
            <a:r>
              <a:rPr lang="pt-BR" altLang="en-US"/>
              <a:t>e) A expressão de um conjunto de características por um outro conjunto de características de dimensionalidade invariante em relação à sua forma original.</a:t>
            </a:r>
          </a:p>
          <a:p>
            <a:pPr marL="0" indent="0">
              <a:buNone/>
            </a:pPr>
            <a:endParaRPr lang="pt-BR"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a:bodyPr>
          <a:lstStyle/>
          <a:p>
            <a:pPr marL="0" indent="0">
              <a:buNone/>
            </a:pPr>
            <a:r>
              <a:rPr lang="pt-BR" altLang="en-US" b="1"/>
              <a:t>Q19) [CCV-UFC 2013]</a:t>
            </a:r>
            <a:r>
              <a:rPr lang="pt-BR" altLang="en-US"/>
              <a:t> Sobre Mineração de Dados, assinale a alternativa correta.</a:t>
            </a:r>
          </a:p>
          <a:p>
            <a:pPr marL="0" indent="0">
              <a:buNone/>
            </a:pPr>
            <a:r>
              <a:rPr lang="pt-BR" altLang="en-US"/>
              <a:t>a) É uma técnica de organização de grandes volumes de dados.</a:t>
            </a:r>
          </a:p>
          <a:p>
            <a:pPr marL="0" indent="0">
              <a:buNone/>
            </a:pPr>
            <a:r>
              <a:rPr lang="pt-BR" altLang="en-US"/>
              <a:t>b) É um conjunto de técnicas avançadas para busca de dados complexos.</a:t>
            </a:r>
          </a:p>
          <a:p>
            <a:pPr marL="0" indent="0">
              <a:buNone/>
            </a:pPr>
            <a:r>
              <a:rPr lang="pt-BR" altLang="en-US"/>
              <a:t>c) É o processo de explorar grande quantidade de dados para extração não-trivial de informação implícita desconhecida.</a:t>
            </a:r>
          </a:p>
          <a:p>
            <a:pPr marL="0" indent="0">
              <a:buNone/>
            </a:pPr>
            <a:r>
              <a:rPr lang="pt-BR" altLang="en-US"/>
              <a:t>d) É um processo automatizado para a recuperação de informações caracterizadas por registros com grande quantidade de atributos.</a:t>
            </a:r>
          </a:p>
          <a:p>
            <a:pPr marL="0" indent="0">
              <a:buNone/>
            </a:pPr>
            <a:r>
              <a:rPr lang="pt-BR" altLang="en-US"/>
              <a:t>e) É um processo de geração de conhecimento que acontece durante o projeto de banco de dados. Os requisitos dos usuários são analisados e minerados para gerar as abstrações que finalmente são representadas em um modelo de dados.</a:t>
            </a:r>
          </a:p>
          <a:p>
            <a:pPr marL="0" indent="0">
              <a:buNone/>
            </a:pPr>
            <a:r>
              <a:rPr lang="pt-BR" altLang="en-US" b="1"/>
              <a:t>Q20) [CESPE IPHAN 2018]</a:t>
            </a:r>
            <a:r>
              <a:rPr lang="pt-BR" altLang="en-US"/>
              <a:t> Julgue o item que se segue, a respeito de tecnologias de sistemas de informação.</a:t>
            </a:r>
          </a:p>
          <a:p>
            <a:pPr marL="0" indent="0">
              <a:buNone/>
            </a:pPr>
            <a:r>
              <a:rPr lang="pt-BR" altLang="en-US"/>
              <a:t>Na busca de padrões no data mining, é comum a utilização do aprendizado não supervisionado, em que um agente externo apresenta ao algoritmo alguns conjuntos de padrões de entrada e seus correspondentes padrões de saída, comparando-se a resposta fornecida pelo algoritmo com a resposta esperada.</a:t>
            </a:r>
          </a:p>
          <a:p>
            <a:pPr marL="0" indent="0">
              <a:buNone/>
            </a:pPr>
            <a:endParaRPr lang="pt-BR" altLang="en-US"/>
          </a:p>
          <a:p>
            <a:pPr marL="0" indent="0">
              <a:buNone/>
            </a:pPr>
            <a:endParaRPr lang="pt-BR"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lnSpcReduction="10000"/>
          </a:bodyPr>
          <a:lstStyle/>
          <a:p>
            <a:pPr marL="0" indent="0">
              <a:buNone/>
            </a:pPr>
            <a:r>
              <a:rPr lang="pt-BR" altLang="en-US" b="1"/>
              <a:t>Q19) [CCV-UFC 2013]</a:t>
            </a:r>
            <a:r>
              <a:rPr lang="pt-BR" altLang="en-US"/>
              <a:t> Sobre Mineração de Dados, assinale a alternativa correta.</a:t>
            </a:r>
          </a:p>
          <a:p>
            <a:pPr marL="0" indent="0">
              <a:buNone/>
            </a:pPr>
            <a:r>
              <a:rPr lang="pt-BR" altLang="en-US"/>
              <a:t>a) É uma técnica de organização de grandes volumes de dados.</a:t>
            </a:r>
          </a:p>
          <a:p>
            <a:pPr marL="0" indent="0">
              <a:buNone/>
            </a:pPr>
            <a:r>
              <a:rPr lang="pt-BR" altLang="en-US"/>
              <a:t>b) É um conjunto de técnicas avançadas para busca de dados complexos.</a:t>
            </a:r>
          </a:p>
          <a:p>
            <a:pPr marL="0" indent="0">
              <a:buNone/>
            </a:pPr>
            <a:r>
              <a:rPr lang="pt-BR" altLang="en-US">
                <a:solidFill>
                  <a:srgbClr val="0070C0"/>
                </a:solidFill>
              </a:rPr>
              <a:t>c) É o processo de explorar grande quantidade de dados para extração não-trivial de informação implícita desconhecida.</a:t>
            </a:r>
            <a:endParaRPr lang="pt-BR" altLang="en-US"/>
          </a:p>
          <a:p>
            <a:pPr marL="0" indent="0">
              <a:buNone/>
            </a:pPr>
            <a:r>
              <a:rPr lang="pt-BR" altLang="en-US"/>
              <a:t>d) É um processo automatizado para a recuperação de informações caracterizadas por registros com grande quantidade de atributos.</a:t>
            </a:r>
          </a:p>
          <a:p>
            <a:pPr marL="0" indent="0">
              <a:buNone/>
            </a:pPr>
            <a:r>
              <a:rPr lang="pt-BR" altLang="en-US"/>
              <a:t>e) É um processo de geração de conhecimento que acontece durante o projeto de banco de dados. Os requisitos dos usuários são analisados e minerados para gerar as abstrações que finalmente são representadas em um modelo de dados.</a:t>
            </a:r>
          </a:p>
          <a:p>
            <a:pPr marL="0" indent="0">
              <a:buNone/>
            </a:pPr>
            <a:r>
              <a:rPr lang="pt-BR" altLang="en-US" b="1"/>
              <a:t>Q20) [CESPE IPHAN 2018]</a:t>
            </a:r>
            <a:r>
              <a:rPr lang="pt-BR" altLang="en-US"/>
              <a:t> Julgue o item que se segue, a respeito de tecnologias de sistemas de informação.</a:t>
            </a:r>
          </a:p>
          <a:p>
            <a:pPr marL="0" indent="0">
              <a:buNone/>
            </a:pPr>
            <a:r>
              <a:rPr lang="pt-BR" altLang="en-US">
                <a:solidFill>
                  <a:srgbClr val="FF0000"/>
                </a:solidFill>
              </a:rPr>
              <a:t>Na busca de padrões no data mining, é comum a utilização do aprendizado não supervisionado, em que um agente externo apresenta ao algoritmo alguns conjuntos de padrões de entrada e seus correspondentes padrões de saída, comparando-se a resposta fornecida pelo algoritmo com a resposta esperada. </a:t>
            </a:r>
            <a:r>
              <a:rPr lang="pt-BR" altLang="en-US"/>
              <a:t>ERRADO.</a:t>
            </a:r>
          </a:p>
          <a:p>
            <a:pPr marL="0" indent="0">
              <a:buNone/>
            </a:pPr>
            <a:endParaRPr lang="pt-BR" altLang="en-US"/>
          </a:p>
          <a:p>
            <a:pPr marL="0" indent="0">
              <a:buNone/>
            </a:pPr>
            <a:endParaRPr lang="pt-BR"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Q21) [FCC TCE-RS 2018]</a:t>
            </a:r>
            <a:r>
              <a:rPr lang="pt-BR" altLang="en-US"/>
              <a:t> O modelo de referência CRISP-DM tem seu ciclo de vida estruturado nas seguintes 6 fases:</a:t>
            </a:r>
          </a:p>
          <a:p>
            <a:pPr marL="0" indent="0">
              <a:buNone/>
            </a:pPr>
            <a:r>
              <a:rPr lang="pt-BR" altLang="en-US"/>
              <a:t>a) Estruturação do Negócio, Limpeza dos Dados, Indicação das Métricas, Modelagem, Estimativa e Exportação dos Dados.</a:t>
            </a:r>
          </a:p>
          <a:p>
            <a:pPr marL="0" indent="0">
              <a:buNone/>
            </a:pPr>
            <a:r>
              <a:rPr lang="pt-BR" altLang="en-US"/>
              <a:t>b) Otimização do Negócio, Redução dos Dados, Replicação dos Dados, Modelagem, Importação dos Dados e Backup.</a:t>
            </a:r>
          </a:p>
          <a:p>
            <a:pPr marL="0" indent="0">
              <a:buNone/>
            </a:pPr>
            <a:r>
              <a:rPr lang="pt-BR" altLang="en-US"/>
              <a:t>c) Entendimento do Negócio, Entendimento dos Dados, Preparação dos Dados, Modelagem, Avaliação e Implantação.</a:t>
            </a:r>
          </a:p>
          <a:p>
            <a:pPr marL="0" indent="0">
              <a:buNone/>
            </a:pPr>
            <a:r>
              <a:rPr lang="pt-BR" altLang="en-US"/>
              <a:t>d) Preparação do Negócio, Replicação dos Dados, Indexação dos Dados, Diagramação do Negócio, Estimativa e Organização.</a:t>
            </a:r>
          </a:p>
          <a:p>
            <a:pPr marL="0" indent="0">
              <a:buNone/>
            </a:pPr>
            <a:r>
              <a:rPr lang="pt-BR" altLang="en-US"/>
              <a:t>e) Otimização do Negócio, Entendimento dos Dados, Indexação dos Dados, Exportação dos Dados, Organização e Importação dos Dados.</a:t>
            </a:r>
          </a:p>
          <a:p>
            <a:pPr marL="0" indent="0">
              <a:buNone/>
            </a:pPr>
            <a:endParaRPr lang="pt-BR" altLang="en-US"/>
          </a:p>
          <a:p>
            <a:pPr marL="0" indent="0">
              <a:buNone/>
            </a:pPr>
            <a:endParaRPr lang="pt-BR"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Mineração de dados</a:t>
            </a:r>
          </a:p>
        </p:txBody>
      </p:sp>
      <p:sp>
        <p:nvSpPr>
          <p:cNvPr id="3" name="Espaço Reservado para Conteúdo 2"/>
          <p:cNvSpPr>
            <a:spLocks noGrp="1"/>
          </p:cNvSpPr>
          <p:nvPr>
            <p:ph sz="half" idx="1"/>
          </p:nvPr>
        </p:nvSpPr>
        <p:spPr>
          <a:xfrm>
            <a:off x="707390" y="1581150"/>
            <a:ext cx="6550660" cy="5198745"/>
          </a:xfrm>
        </p:spPr>
        <p:txBody>
          <a:bodyPr>
            <a:noAutofit/>
          </a:bodyPr>
          <a:lstStyle/>
          <a:p>
            <a:pPr marL="0" indent="0">
              <a:buNone/>
            </a:pPr>
            <a:r>
              <a:rPr lang="pt-BR" altLang="en-US" sz="2400"/>
              <a:t>Utilizam três técnicas:</a:t>
            </a:r>
          </a:p>
          <a:p>
            <a:pPr marL="514350" indent="-514350">
              <a:buAutoNum type="arabicPeriod"/>
            </a:pPr>
            <a:r>
              <a:rPr lang="pt-BR" altLang="en-US" sz="2400" b="1"/>
              <a:t>Regras de associação:</a:t>
            </a:r>
            <a:r>
              <a:rPr lang="pt-BR" altLang="en-US" sz="2400"/>
              <a:t> por exemplo, sempre que um cliente compra equipamento de vídeo, ele ou ela também compra aparelho eletrônico.</a:t>
            </a:r>
          </a:p>
          <a:p>
            <a:pPr marL="514350" indent="-514350">
              <a:buAutoNum type="arabicPeriod"/>
            </a:pPr>
            <a:r>
              <a:rPr lang="pt-BR" altLang="en-US" sz="2400" b="1"/>
              <a:t>Padrões sequenciais: </a:t>
            </a:r>
            <a:r>
              <a:rPr lang="pt-BR" altLang="en-US" sz="2400"/>
              <a:t>por exemplo, suponha que um cliente e dentro de três meses ele ou ela compre suprimentos fotográficos, depois, dentro de seis meses, ele ou ela provavelmente comprará um item de acessório.</a:t>
            </a:r>
          </a:p>
          <a:p>
            <a:pPr marL="514350" indent="-514350">
              <a:buAutoNum type="arabicPeriod"/>
            </a:pPr>
            <a:r>
              <a:rPr lang="pt-BR" altLang="en-US" sz="2400" b="1"/>
              <a:t>Árvores de classificação:</a:t>
            </a:r>
            <a:r>
              <a:rPr lang="pt-BR" altLang="en-US" sz="2400"/>
              <a:t> por exemplo, os clientes podem ser classificados por frequência de visitas, tipos de financiamento utilizado, valor de compra ou afinidade para tipos de itens.</a:t>
            </a:r>
          </a:p>
        </p:txBody>
      </p:sp>
      <p:pic>
        <p:nvPicPr>
          <p:cNvPr id="5" name="Espaço Reservado para Conteúdo 4" descr="images (4)"/>
          <p:cNvPicPr>
            <a:picLocks noGrp="1" noChangeAspect="1"/>
          </p:cNvPicPr>
          <p:nvPr>
            <p:ph sz="half" idx="2"/>
          </p:nvPr>
        </p:nvPicPr>
        <p:blipFill>
          <a:blip r:embed="rId2"/>
          <a:stretch>
            <a:fillRect/>
          </a:stretch>
        </p:blipFill>
        <p:spPr>
          <a:xfrm>
            <a:off x="7839710" y="1825625"/>
            <a:ext cx="3514090" cy="301498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Q21) [FCC TCE-RS 2018]</a:t>
            </a:r>
            <a:r>
              <a:rPr lang="pt-BR" altLang="en-US"/>
              <a:t> O modelo de referência CRISP-DM tem seu ciclo de vida estruturado nas seguintes 6 fases:</a:t>
            </a:r>
          </a:p>
          <a:p>
            <a:pPr marL="0" indent="0">
              <a:buNone/>
            </a:pPr>
            <a:r>
              <a:rPr lang="pt-BR" altLang="en-US"/>
              <a:t>a) Estruturação do Negócio, Limpeza dos Dados, Indicação das Métricas, Modelagem, Estimativa e Exportação dos Dados.</a:t>
            </a:r>
          </a:p>
          <a:p>
            <a:pPr marL="0" indent="0">
              <a:buNone/>
            </a:pPr>
            <a:r>
              <a:rPr lang="pt-BR" altLang="en-US"/>
              <a:t>b) Otimização do Negócio, Redução dos Dados, Replicação dos Dados, Modelagem, Importação dos Dados e Backup.</a:t>
            </a:r>
          </a:p>
          <a:p>
            <a:pPr marL="0" indent="0">
              <a:buNone/>
            </a:pPr>
            <a:r>
              <a:rPr lang="pt-BR" altLang="en-US">
                <a:solidFill>
                  <a:srgbClr val="0070C0"/>
                </a:solidFill>
              </a:rPr>
              <a:t>c) Entendimento do Negócio, Entendimento dos Dados, Preparação dos Dados, Modelagem, Avaliação e Implantação.</a:t>
            </a:r>
            <a:endParaRPr lang="pt-BR" altLang="en-US"/>
          </a:p>
          <a:p>
            <a:pPr marL="0" indent="0">
              <a:buNone/>
            </a:pPr>
            <a:r>
              <a:rPr lang="pt-BR" altLang="en-US"/>
              <a:t>d) Preparação do Negócio, Replicação dos Dados, Indexação dos Dados, Diagramação do Negócio, Estimativa e Organização.</a:t>
            </a:r>
          </a:p>
          <a:p>
            <a:pPr marL="0" indent="0">
              <a:buNone/>
            </a:pPr>
            <a:r>
              <a:rPr lang="pt-BR" altLang="en-US"/>
              <a:t>e) Otimização do Negócio, Entendimento dos Dados, Indexação dos Dados, Exportação dos Dados, Organização e Importação dos Dados.</a:t>
            </a:r>
          </a:p>
          <a:p>
            <a:pPr marL="0" indent="0">
              <a:buNone/>
            </a:pPr>
            <a:endParaRPr lang="pt-BR" altLang="en-US"/>
          </a:p>
          <a:p>
            <a:pPr marL="0" indent="0">
              <a:buNone/>
            </a:pPr>
            <a:endParaRPr lang="pt-BR"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Q22) [FCC SABESP 2018]</a:t>
            </a:r>
            <a:r>
              <a:rPr lang="pt-BR" altLang="en-US"/>
              <a:t> O conceito de Data Mining descreve</a:t>
            </a:r>
          </a:p>
          <a:p>
            <a:pPr marL="0" indent="0">
              <a:buNone/>
            </a:pPr>
            <a:r>
              <a:rPr lang="pt-BR" altLang="en-US"/>
              <a:t>a) o uso de teorias, métodos, processos e tecnologias para organizar uma grande quantidade de dados brutos para identificar padrões de comportamentos em determinados públicos.</a:t>
            </a:r>
          </a:p>
          <a:p>
            <a:pPr marL="0" indent="0">
              <a:buNone/>
            </a:pPr>
            <a:r>
              <a:rPr lang="pt-BR" altLang="en-US"/>
              <a:t>b) o conjunto de métodos, tecnologias e estratégias para atração voluntária de visitantes, buscando a conversão consistente de leads em clientes (realização de compra).</a:t>
            </a:r>
          </a:p>
          <a:p>
            <a:pPr marL="0" indent="0">
              <a:buNone/>
            </a:pPr>
            <a:r>
              <a:rPr lang="pt-BR" altLang="en-US"/>
              <a:t>c) as atividades coordenadas de modo sistemático por uma determinada organização para relacionamento com os seus distintos públicos, bem como com outras organizações, sejam públicas, privadas ou não governamentais.</a:t>
            </a:r>
          </a:p>
          <a:p>
            <a:pPr marL="0" indent="0">
              <a:buNone/>
            </a:pPr>
            <a:r>
              <a:rPr lang="pt-BR" altLang="en-US"/>
              <a:t>d) o conjunto de tarefas e processos, organizados e sistematizados, normalmente como uso de uma plataforma tecnológica (hardware e software, ou até mesmo em cloud computing) para a gestão do relacionamento com clientes.</a:t>
            </a:r>
          </a:p>
          <a:p>
            <a:pPr marL="0" indent="0">
              <a:buNone/>
            </a:pPr>
            <a:r>
              <a:rPr lang="pt-BR" altLang="en-US"/>
              <a:t>e) o trabalho de produzir levantamento sobre os hábitos de consumo de mídia de um determinado público, identificando horários, tempo gasto etc., associando ao perfil socioeconômico, potencial de consumo, persuasão etc.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Q22) [FCC SABESP 2018]</a:t>
            </a:r>
            <a:r>
              <a:rPr lang="pt-BR" altLang="en-US"/>
              <a:t> O conceito de Data Mining descreve</a:t>
            </a:r>
          </a:p>
          <a:p>
            <a:pPr marL="0" indent="0">
              <a:buNone/>
            </a:pPr>
            <a:r>
              <a:rPr lang="pt-BR" altLang="en-US">
                <a:solidFill>
                  <a:srgbClr val="0070C0"/>
                </a:solidFill>
              </a:rPr>
              <a:t>a) o uso de teorias, métodos, processos e tecnologias para organizar uma grande quantidade de dados brutos para identificar padrões de comportamentos em determinados públicos.</a:t>
            </a:r>
            <a:endParaRPr lang="pt-BR" altLang="en-US"/>
          </a:p>
          <a:p>
            <a:pPr marL="0" indent="0">
              <a:buNone/>
            </a:pPr>
            <a:r>
              <a:rPr lang="pt-BR" altLang="en-US"/>
              <a:t>b) o conjunto de métodos, tecnologias e estratégias para atração voluntária de visitantes, buscando a conversão consistente de leads em clientes (realização de compra).</a:t>
            </a:r>
          </a:p>
          <a:p>
            <a:pPr marL="0" indent="0">
              <a:buNone/>
            </a:pPr>
            <a:r>
              <a:rPr lang="pt-BR" altLang="en-US"/>
              <a:t>c) as atividades coordenadas de modo sistemático por uma determinada organização para relacionamento com os seus distintos públicos, bem como com outras organizações, sejam públicas, privadas ou não governamentais.</a:t>
            </a:r>
          </a:p>
          <a:p>
            <a:pPr marL="0" indent="0">
              <a:buNone/>
            </a:pPr>
            <a:r>
              <a:rPr lang="pt-BR" altLang="en-US"/>
              <a:t>d) o conjunto de tarefas e processos, organizados e sistematizados, normalmente como uso de uma plataforma tecnológica (hardware e software, ou até mesmo em cloud computing) para a gestão do relacionamento com clientes.</a:t>
            </a:r>
          </a:p>
          <a:p>
            <a:pPr marL="0" indent="0">
              <a:buNone/>
            </a:pPr>
            <a:r>
              <a:rPr lang="pt-BR" altLang="en-US"/>
              <a:t>e) o trabalho de produzir levantamento sobre os hábitos de consumo de mídia de um determinado público, identificando horários, tempo gasto etc., associando ao perfil socioeconômico, potencial de consumo, persuasão etc.</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Q23) [FCC SABESP 2018]</a:t>
            </a:r>
            <a:r>
              <a:rPr lang="pt-BR" altLang="en-US"/>
              <a:t> As ferramentas e técnicas de mineração de dados (data mining) têm por objetivo</a:t>
            </a:r>
          </a:p>
          <a:p>
            <a:pPr marL="0" indent="0">
              <a:buNone/>
            </a:pPr>
            <a:r>
              <a:rPr lang="pt-BR" altLang="en-US"/>
              <a:t>a) preparar dados para serem utilizados em um “data warehouse” (DW).</a:t>
            </a:r>
          </a:p>
          <a:p>
            <a:pPr marL="0" indent="0">
              <a:buNone/>
            </a:pPr>
            <a:r>
              <a:rPr lang="pt-BR" altLang="en-US"/>
              <a:t>b) permitir a navegação multidimensional em um DW.</a:t>
            </a:r>
          </a:p>
          <a:p>
            <a:pPr marL="0" indent="0">
              <a:buNone/>
            </a:pPr>
            <a:r>
              <a:rPr lang="pt-BR" altLang="en-US"/>
              <a:t>c) projetar, de forma eficiente, o registro de dados transacionais.</a:t>
            </a:r>
          </a:p>
          <a:p>
            <a:pPr marL="0" indent="0">
              <a:buNone/>
            </a:pPr>
            <a:r>
              <a:rPr lang="pt-BR" altLang="en-US"/>
              <a:t>d) buscar a classificação e o agrupamento (clusterização) de dados, bem como identificar padrões.</a:t>
            </a:r>
          </a:p>
          <a:p>
            <a:pPr marL="0" indent="0">
              <a:buNone/>
            </a:pPr>
            <a:r>
              <a:rPr lang="pt-BR" altLang="en-US"/>
              <a:t>e) otimizar o desempenho de um gerenciador de banco de dados.</a:t>
            </a:r>
          </a:p>
          <a:p>
            <a:pPr marL="0" indent="0">
              <a:buNone/>
            </a:pPr>
            <a:r>
              <a:rPr lang="pt-BR" altLang="en-US" b="1"/>
              <a:t>Q24) [CESPE EBSERH 2018] </a:t>
            </a:r>
            <a:r>
              <a:rPr lang="pt-BR" altLang="en-US"/>
              <a:t>Julgue o item que se segue, a respeito de arquitetura e tecnologias de sistemas de informação.</a:t>
            </a:r>
          </a:p>
          <a:p>
            <a:pPr marL="0" indent="0">
              <a:buNone/>
            </a:pPr>
            <a:r>
              <a:rPr lang="pt-BR" altLang="en-US"/>
              <a:t>A descoberta de novas regras e padrões em conjuntos de dados fornecidos, ou aquisição de conhecimento indutivo, é um dos objetivos de data mining.</a:t>
            </a:r>
          </a:p>
          <a:p>
            <a:pPr marL="0" indent="0">
              <a:buNone/>
            </a:pPr>
            <a:endParaRPr lang="pt-BR" altLang="en-US"/>
          </a:p>
          <a:p>
            <a:pPr marL="0" indent="0">
              <a:buNone/>
            </a:pPr>
            <a:endParaRPr lang="pt-BR"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Q23) [FCC SABESP 2018]</a:t>
            </a:r>
            <a:r>
              <a:rPr lang="pt-BR" altLang="en-US"/>
              <a:t> As ferramentas e técnicas de mineração de dados (data mining) têm por objetivo</a:t>
            </a:r>
          </a:p>
          <a:p>
            <a:pPr marL="0" indent="0">
              <a:buNone/>
            </a:pPr>
            <a:r>
              <a:rPr lang="pt-BR" altLang="en-US"/>
              <a:t>a) preparar dados para serem utilizados em um “data warehouse” (DW).</a:t>
            </a:r>
          </a:p>
          <a:p>
            <a:pPr marL="0" indent="0">
              <a:buNone/>
            </a:pPr>
            <a:r>
              <a:rPr lang="pt-BR" altLang="en-US"/>
              <a:t>b) permitir a navegação multidimensional em um DW.</a:t>
            </a:r>
          </a:p>
          <a:p>
            <a:pPr marL="0" indent="0">
              <a:buNone/>
            </a:pPr>
            <a:r>
              <a:rPr lang="pt-BR" altLang="en-US"/>
              <a:t>c) projetar, de forma eficiente, o registro de dados transacionais.</a:t>
            </a:r>
          </a:p>
          <a:p>
            <a:pPr marL="0" indent="0">
              <a:buNone/>
            </a:pPr>
            <a:r>
              <a:rPr lang="pt-BR" altLang="en-US">
                <a:solidFill>
                  <a:srgbClr val="0070C0"/>
                </a:solidFill>
              </a:rPr>
              <a:t>d) buscar a classificação e o agrupamento (clusterização) de dados, bem como identificar padrões.</a:t>
            </a:r>
            <a:endParaRPr lang="pt-BR" altLang="en-US"/>
          </a:p>
          <a:p>
            <a:pPr marL="0" indent="0">
              <a:buNone/>
            </a:pPr>
            <a:r>
              <a:rPr lang="pt-BR" altLang="en-US"/>
              <a:t>e) otimizar o desempenho de um gerenciador de banco de dados.</a:t>
            </a:r>
          </a:p>
          <a:p>
            <a:pPr marL="0" indent="0">
              <a:buNone/>
            </a:pPr>
            <a:r>
              <a:rPr lang="pt-BR" altLang="en-US" b="1"/>
              <a:t>Q24) [CESPE EBSERH 2018] </a:t>
            </a:r>
            <a:r>
              <a:rPr lang="pt-BR" altLang="en-US"/>
              <a:t>Julgue o item que se segue, a respeito de arquitetura e tecnologias de sistemas de informação.</a:t>
            </a:r>
          </a:p>
          <a:p>
            <a:pPr marL="0" indent="0">
              <a:buNone/>
            </a:pPr>
            <a:r>
              <a:rPr lang="pt-BR" altLang="en-US">
                <a:solidFill>
                  <a:srgbClr val="0070C0"/>
                </a:solidFill>
              </a:rPr>
              <a:t>A descoberta de novas regras e padrões em conjuntos de dados fornecidos, ou aquisição de conhecimento indutivo, é um dos objetivos de data mining.</a:t>
            </a:r>
            <a:r>
              <a:rPr lang="pt-BR" altLang="en-US"/>
              <a:t> CERTO.</a:t>
            </a:r>
          </a:p>
          <a:p>
            <a:pPr marL="0" indent="0">
              <a:buNone/>
            </a:pPr>
            <a:endParaRPr lang="pt-BR" altLang="en-US"/>
          </a:p>
          <a:p>
            <a:pPr marL="0" indent="0">
              <a:buNone/>
            </a:pPr>
            <a:endParaRPr lang="pt-BR"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Q25) [CESGRANRIO BASA 2018]</a:t>
            </a:r>
            <a:r>
              <a:rPr lang="pt-BR" altLang="en-US"/>
              <a:t> As ferramentas e técnicas de mineração de dados (data mining) têm por objetivo</a:t>
            </a:r>
          </a:p>
          <a:p>
            <a:pPr marL="0" indent="0">
              <a:buNone/>
            </a:pPr>
            <a:r>
              <a:rPr lang="pt-BR" altLang="en-US"/>
              <a:t>a) preparar dados para serem utilizados em um “data warehouse” (DW).</a:t>
            </a:r>
          </a:p>
          <a:p>
            <a:pPr marL="0" indent="0">
              <a:buNone/>
            </a:pPr>
            <a:r>
              <a:rPr lang="pt-BR" altLang="en-US"/>
              <a:t>b) permitir a navegação multidimensional em um DW.</a:t>
            </a:r>
          </a:p>
          <a:p>
            <a:pPr marL="0" indent="0">
              <a:buNone/>
            </a:pPr>
            <a:r>
              <a:rPr lang="pt-BR" altLang="en-US"/>
              <a:t>c) projetar, de forma eficiente, o registro de dados transacionais.</a:t>
            </a:r>
          </a:p>
          <a:p>
            <a:pPr marL="0" indent="0">
              <a:buNone/>
            </a:pPr>
            <a:r>
              <a:rPr lang="pt-BR" altLang="en-US"/>
              <a:t>d) buscar a classificação e o agrupamento (clusterização) de dados, bem como identificar padrões.</a:t>
            </a:r>
          </a:p>
          <a:p>
            <a:pPr marL="0" indent="0">
              <a:buNone/>
            </a:pPr>
            <a:r>
              <a:rPr lang="pt-BR" altLang="en-US"/>
              <a:t>e) otimizar o desempenho de um gerenciador de banco de dados.</a:t>
            </a:r>
          </a:p>
          <a:p>
            <a:pPr marL="0" indent="0">
              <a:buNone/>
            </a:pPr>
            <a:r>
              <a:rPr lang="pt-BR" altLang="en-US" b="1"/>
              <a:t>Q26) [CESPE STJ 2018]</a:t>
            </a:r>
            <a:r>
              <a:rPr lang="pt-BR" altLang="en-US"/>
              <a:t> Julgue o item que se segue, acerca de data mining e data warehouse.</a:t>
            </a:r>
          </a:p>
          <a:p>
            <a:pPr marL="0" indent="0">
              <a:buNone/>
            </a:pPr>
            <a:r>
              <a:rPr lang="pt-BR" altLang="en-US"/>
              <a:t>O processo de mineração de dados está intrinsecamente ligado às dimensões e a fato, tendo em vista que, para a obtenção de padrões úteis e relevantes, é necessário que esse processo seja executado dentro dos data warehouses.</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Q25) [CESGRANRIO BASA 2018]</a:t>
            </a:r>
            <a:r>
              <a:rPr lang="pt-BR" altLang="en-US"/>
              <a:t> As ferramentas e técnicas de mineração de dados (data mining) têm por objetivo</a:t>
            </a:r>
          </a:p>
          <a:p>
            <a:pPr marL="0" indent="0">
              <a:buNone/>
            </a:pPr>
            <a:r>
              <a:rPr lang="pt-BR" altLang="en-US"/>
              <a:t>a) preparar dados para serem utilizados em um “data warehouse” (DW).</a:t>
            </a:r>
          </a:p>
          <a:p>
            <a:pPr marL="0" indent="0">
              <a:buNone/>
            </a:pPr>
            <a:r>
              <a:rPr lang="pt-BR" altLang="en-US"/>
              <a:t>b) permitir a navegação multidimensional em um DW.</a:t>
            </a:r>
          </a:p>
          <a:p>
            <a:pPr marL="0" indent="0">
              <a:buNone/>
            </a:pPr>
            <a:r>
              <a:rPr lang="pt-BR" altLang="en-US"/>
              <a:t>c) projetar, de forma eficiente, o registro de dados transacionais.</a:t>
            </a:r>
          </a:p>
          <a:p>
            <a:pPr marL="0" indent="0">
              <a:buNone/>
            </a:pPr>
            <a:r>
              <a:rPr lang="pt-BR" altLang="en-US">
                <a:solidFill>
                  <a:srgbClr val="0070C0"/>
                </a:solidFill>
              </a:rPr>
              <a:t>d) buscar a classificação e o agrupamento (clusterização) de dados, bem como identificar padrões.</a:t>
            </a:r>
            <a:endParaRPr lang="pt-BR" altLang="en-US"/>
          </a:p>
          <a:p>
            <a:pPr marL="0" indent="0">
              <a:buNone/>
            </a:pPr>
            <a:r>
              <a:rPr lang="pt-BR" altLang="en-US"/>
              <a:t>e) otimizar o desempenho de um gerenciador de banco de dados.</a:t>
            </a:r>
          </a:p>
          <a:p>
            <a:pPr marL="0" indent="0">
              <a:buNone/>
            </a:pPr>
            <a:r>
              <a:rPr lang="pt-BR" altLang="en-US" b="1"/>
              <a:t>Q26) [CESPE STJ 2018]</a:t>
            </a:r>
            <a:r>
              <a:rPr lang="pt-BR" altLang="en-US"/>
              <a:t> Julgue o item que se segue, acerca de data mining e data warehouse.</a:t>
            </a:r>
          </a:p>
          <a:p>
            <a:pPr marL="0" indent="0">
              <a:buNone/>
            </a:pPr>
            <a:r>
              <a:rPr lang="pt-BR" altLang="en-US">
                <a:solidFill>
                  <a:srgbClr val="FF0000"/>
                </a:solidFill>
              </a:rPr>
              <a:t>O processo de mineração de dados está intrinsecamente ligado às dimensões e a fato, tendo em vista que, para a obtenção de padrões úteis e relevantes, é necessário que esse processo seja executado dentro dos data warehouses.</a:t>
            </a:r>
            <a:r>
              <a:rPr lang="pt-BR" altLang="en-US"/>
              <a:t> ERRADO.</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Q27) [CESPE TCM-BA 2018]</a:t>
            </a:r>
            <a:r>
              <a:rPr lang="pt-BR" altLang="en-US"/>
              <a:t> A respeito das técnicas e(ou) métodos de mineração de dados, assinale a opção correta.</a:t>
            </a:r>
          </a:p>
          <a:p>
            <a:pPr marL="0" indent="0">
              <a:buNone/>
            </a:pPr>
            <a:r>
              <a:rPr lang="pt-BR" altLang="en-US"/>
              <a:t>a) O agrupamento (ou clustering) realiza identificação de grupos de dados que apresentam coocorrência.</a:t>
            </a:r>
          </a:p>
          <a:p>
            <a:pPr marL="0" indent="0">
              <a:buNone/>
            </a:pPr>
            <a:r>
              <a:rPr lang="pt-BR" altLang="en-US"/>
              <a:t>b) A classificação realiza o aprendizado de uma função que pode ser usada para mapear os valores associados aos dados em um ou mais valores reais.</a:t>
            </a:r>
          </a:p>
          <a:p>
            <a:pPr marL="0" indent="0">
              <a:buNone/>
            </a:pPr>
            <a:r>
              <a:rPr lang="pt-BR" altLang="en-US"/>
              <a:t>c) A regressão ou predição promove o aprendizado de uma função que pode ser usada para mapear dados em uma de várias classes discretas definidas previamente, bem como encontrar tendências que possam ser usadas para entender e explorar padrões de comportamento dos dados.</a:t>
            </a:r>
          </a:p>
          <a:p>
            <a:pPr marL="0" indent="0">
              <a:buNone/>
            </a:pPr>
            <a:r>
              <a:rPr lang="pt-BR" altLang="en-US"/>
              <a:t>d) As regras de associação identificam grupos de dados, em que os dados têm características semelhantes aos do mesmo grupo e os grupos têm características diferentes entre si.</a:t>
            </a:r>
          </a:p>
          <a:p>
            <a:pPr marL="0" indent="0">
              <a:buNone/>
            </a:pPr>
            <a:r>
              <a:rPr lang="pt-BR" altLang="en-US"/>
              <a:t>e) Os métodos de classificação supervisionada podem ser embasados em separabilidade (entropia), utilizando árvores de decisão e variantes, e em particionamento, utilizando SVM (support vector machines).</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Q27) [CESPE TCM-BA 2018]</a:t>
            </a:r>
            <a:r>
              <a:rPr lang="pt-BR" altLang="en-US"/>
              <a:t> A respeito das técnicas e(ou) métodos de mineração de dados, assinale a opção correta.</a:t>
            </a:r>
          </a:p>
          <a:p>
            <a:pPr marL="0" indent="0">
              <a:buNone/>
            </a:pPr>
            <a:r>
              <a:rPr lang="pt-BR" altLang="en-US"/>
              <a:t>a) O agrupamento (ou clustering) realiza identificação de grupos de dados que apresentam coocorrência.</a:t>
            </a:r>
          </a:p>
          <a:p>
            <a:pPr marL="0" indent="0">
              <a:buNone/>
            </a:pPr>
            <a:r>
              <a:rPr lang="pt-BR" altLang="en-US"/>
              <a:t>b) A classificação realiza o aprendizado de uma função que pode ser usada para mapear os valores associados aos dados em um ou mais valores reais.</a:t>
            </a:r>
          </a:p>
          <a:p>
            <a:pPr marL="0" indent="0">
              <a:buNone/>
            </a:pPr>
            <a:r>
              <a:rPr lang="pt-BR" altLang="en-US"/>
              <a:t>c) A regressão ou predição promove o aprendizado de uma função que pode ser usada para mapear dados em uma de várias classes discretas definidas previamente, bem como encontrar tendências que possam ser usadas para entender e explorar padrões de comportamento dos dados.</a:t>
            </a:r>
          </a:p>
          <a:p>
            <a:pPr marL="0" indent="0">
              <a:buNone/>
            </a:pPr>
            <a:r>
              <a:rPr lang="pt-BR" altLang="en-US"/>
              <a:t>d) As regras de associação identificam grupos de dados, em que os dados têm características semelhantes aos do mesmo grupo e os grupos têm características diferentes entre si.</a:t>
            </a:r>
          </a:p>
          <a:p>
            <a:pPr marL="0" indent="0">
              <a:buNone/>
            </a:pPr>
            <a:r>
              <a:rPr lang="pt-BR" altLang="en-US">
                <a:solidFill>
                  <a:srgbClr val="0070C0"/>
                </a:solidFill>
              </a:rPr>
              <a:t>e) Os métodos de classificação supervisionada podem ser embasados em separabilidade (entropia), utilizando árvores de decisão e variantes, e em particionamento, utilizando SVM (support vector machines).</a:t>
            </a:r>
            <a:endParaRPr lang="pt-BR" altLang="en-US"/>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Q28) [CESPE TCM-BA 2018]</a:t>
            </a:r>
            <a:r>
              <a:rPr lang="pt-BR" altLang="en-US"/>
              <a:t> Assinale a opção correta a respeito do CRISP-DM.</a:t>
            </a:r>
          </a:p>
          <a:p>
            <a:pPr marL="0" indent="0">
              <a:buNone/>
            </a:pPr>
            <a:r>
              <a:rPr lang="pt-BR" altLang="en-US"/>
              <a:t>a) CRISP-DM é uma suíte de ferramentas proprietárias que vem se tornando um padrão da indústria para mineração de dados, uma vez que fornece um plano completo e tecnologias para a realização de um projeto de mineração de dados.</a:t>
            </a:r>
          </a:p>
          <a:p>
            <a:pPr marL="0" indent="0">
              <a:buNone/>
            </a:pPr>
            <a:r>
              <a:rPr lang="pt-BR" altLang="en-US"/>
              <a:t>b) A verificação da qualidade dos dados é uma atividade da fase de entendimento dos dados.</a:t>
            </a:r>
          </a:p>
          <a:p>
            <a:pPr marL="0" indent="0">
              <a:buNone/>
            </a:pPr>
            <a:r>
              <a:rPr lang="pt-BR" altLang="en-US"/>
              <a:t>c) Durante a fase de preparação dos dados, é realizado um inventário de requisitos, suposições e restrições de recursos.</a:t>
            </a:r>
          </a:p>
          <a:p>
            <a:pPr marL="0" indent="0">
              <a:buNone/>
            </a:pPr>
            <a:r>
              <a:rPr lang="pt-BR" altLang="en-US"/>
              <a:t>d) Na fase de avaliação dos dados, são realizadas as atividades de identificar valores especiais dos dados e catalogar seu significado.</a:t>
            </a:r>
          </a:p>
          <a:p>
            <a:pPr marL="0" indent="0">
              <a:buNone/>
            </a:pPr>
            <a:r>
              <a:rPr lang="pt-BR" altLang="en-US"/>
              <a:t>e) Na fase de preparação dos dados, são realizadas as atividades de analisar o potencial de implantação de cada resultado e estimar o potencial de melhoria do processo atual.</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Relatório</a:t>
            </a:r>
          </a:p>
        </p:txBody>
      </p:sp>
      <p:sp>
        <p:nvSpPr>
          <p:cNvPr id="3" name="Espaço Reservado para Conteúdo 2"/>
          <p:cNvSpPr>
            <a:spLocks noGrp="1"/>
          </p:cNvSpPr>
          <p:nvPr>
            <p:ph sz="half" idx="1"/>
          </p:nvPr>
        </p:nvSpPr>
        <p:spPr/>
        <p:txBody>
          <a:bodyPr>
            <a:normAutofit lnSpcReduction="20000"/>
          </a:bodyPr>
          <a:lstStyle/>
          <a:p>
            <a:r>
              <a:rPr lang="pt-BR" altLang="en-US"/>
              <a:t>Os resultados da mineração de dados podem ser informados em diversos formatos, como listagens, saídas gráficas, tabelas de resumo ou visualizações.</a:t>
            </a:r>
          </a:p>
        </p:txBody>
      </p:sp>
      <p:pic>
        <p:nvPicPr>
          <p:cNvPr id="5" name="Espaço Reservado para Conteúdo 4" descr="unnamed"/>
          <p:cNvPicPr>
            <a:picLocks noGrp="1" noChangeAspect="1"/>
          </p:cNvPicPr>
          <p:nvPr>
            <p:ph sz="half" idx="2"/>
          </p:nvPr>
        </p:nvPicPr>
        <p:blipFill>
          <a:blip r:embed="rId2"/>
          <a:stretch>
            <a:fillRect/>
          </a:stretch>
        </p:blipFill>
        <p:spPr>
          <a:xfrm>
            <a:off x="7602220" y="3970655"/>
            <a:ext cx="4178300" cy="254952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Q28) [CESPE TCM-BA 2018]</a:t>
            </a:r>
            <a:r>
              <a:rPr lang="pt-BR" altLang="en-US"/>
              <a:t> Assinale a opção correta a respeito do CRISP-DM.</a:t>
            </a:r>
          </a:p>
          <a:p>
            <a:pPr marL="0" indent="0">
              <a:buNone/>
            </a:pPr>
            <a:r>
              <a:rPr lang="pt-BR" altLang="en-US"/>
              <a:t>a) CRISP-DM é uma suíte de ferramentas proprietárias que vem se tornando um padrão da indústria para mineração de dados, uma vez que fornece um plano completo e tecnologias para a realização de um projeto de mineração de dados.</a:t>
            </a:r>
          </a:p>
          <a:p>
            <a:pPr marL="0" indent="0">
              <a:buNone/>
            </a:pPr>
            <a:r>
              <a:rPr lang="pt-BR" altLang="en-US">
                <a:solidFill>
                  <a:srgbClr val="0070C0"/>
                </a:solidFill>
              </a:rPr>
              <a:t>b) A verificação da qualidade dos dados é uma atividade da fase de entendimento dos dados.</a:t>
            </a:r>
            <a:endParaRPr lang="pt-BR" altLang="en-US"/>
          </a:p>
          <a:p>
            <a:pPr marL="0" indent="0">
              <a:buNone/>
            </a:pPr>
            <a:r>
              <a:rPr lang="pt-BR" altLang="en-US"/>
              <a:t>c) Durante a fase de preparação dos dados, é realizado um inventário de requisitos, suposições e restrições de recursos.</a:t>
            </a:r>
          </a:p>
          <a:p>
            <a:pPr marL="0" indent="0">
              <a:buNone/>
            </a:pPr>
            <a:r>
              <a:rPr lang="pt-BR" altLang="en-US"/>
              <a:t>d) Na fase de avaliação dos dados, são realizadas as atividades de identificar valores especiais dos dados e catalogar seu significado.</a:t>
            </a:r>
          </a:p>
          <a:p>
            <a:pPr marL="0" indent="0">
              <a:buNone/>
            </a:pPr>
            <a:r>
              <a:rPr lang="pt-BR" altLang="en-US"/>
              <a:t>e) Na fase de preparação dos dados, são realizadas as atividades de analisar o potencial de implantação de cada resultado e estimar o potencial de melhoria do processo atual.</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Q29) [FAUGRS TJ-RS 2014] </a:t>
            </a:r>
            <a:r>
              <a:rPr lang="pt-BR" altLang="en-US"/>
              <a:t>O resultado da mineração de dados pode ser a descoberta de tipos de informação “nova”. Supondo-se que um cliente compre uma máquina fotográfica e que, dentro de três meses, compre materiais fotográficos, há probabilidade de que, dentro dos próximos seis meses, ele comprará um acessório. Um cliente que compra mais que duas vezes, em um período de baixa, deverá estar propenso a comprar, pelo menos uma vez, no período do Natal. Esse tipo de informação pode ser verificado através de</a:t>
            </a:r>
          </a:p>
          <a:p>
            <a:pPr marL="0" indent="0">
              <a:buNone/>
            </a:pPr>
            <a:r>
              <a:rPr lang="pt-BR" altLang="en-US"/>
              <a:t>a) predição de links.	</a:t>
            </a:r>
          </a:p>
          <a:p>
            <a:pPr marL="0" indent="0">
              <a:buNone/>
            </a:pPr>
            <a:r>
              <a:rPr lang="pt-BR" altLang="en-US"/>
              <a:t>b) regras de associação.</a:t>
            </a:r>
          </a:p>
          <a:p>
            <a:pPr marL="0" indent="0">
              <a:buNone/>
            </a:pPr>
            <a:r>
              <a:rPr lang="pt-BR" altLang="en-US"/>
              <a:t>c) árvores de classificação.</a:t>
            </a:r>
          </a:p>
          <a:p>
            <a:pPr marL="0" indent="0">
              <a:buNone/>
            </a:pPr>
            <a:r>
              <a:rPr lang="pt-BR" altLang="en-US"/>
              <a:t>d) árvores de decisão.</a:t>
            </a:r>
          </a:p>
          <a:p>
            <a:pPr marL="0" indent="0">
              <a:buNone/>
            </a:pPr>
            <a:r>
              <a:rPr lang="pt-BR" altLang="en-US"/>
              <a:t>e) padrões sequenciais.</a:t>
            </a:r>
          </a:p>
          <a:p>
            <a:pPr marL="0" indent="0">
              <a:buNone/>
            </a:pPr>
            <a:r>
              <a:rPr lang="pt-BR" altLang="en-US" b="1"/>
              <a:t>Q30) [CESPE TCE PE 2017]</a:t>
            </a:r>
            <a:r>
              <a:rPr lang="pt-BR" altLang="en-US"/>
              <a:t> Em relação à análise de agrupamentos (clusterização) em mineração de dados, julgue o item seguinte.</a:t>
            </a:r>
          </a:p>
          <a:p>
            <a:pPr marL="0" indent="0">
              <a:buNone/>
            </a:pPr>
            <a:r>
              <a:rPr lang="pt-BR" altLang="en-US"/>
              <a:t>O método de clustering k-means objetiva particionar ‘n’ observações entre ‘k’ grupos; cada observação pertence ao grupo mais próximo da média.</a:t>
            </a:r>
          </a:p>
          <a:p>
            <a:pPr marL="0" indent="0">
              <a:buNone/>
            </a:pPr>
            <a:endParaRPr lang="pt-BR" altLang="en-US"/>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Q29) [FAUGRS TJ-RS 2014] </a:t>
            </a:r>
            <a:r>
              <a:rPr lang="pt-BR" altLang="en-US"/>
              <a:t>O resultado da mineração de dados pode ser a descoberta de tipos de informação “nova”. Supondo-se que um cliente compre uma máquina fotográfica e que, dentro de três meses, compre materiais fotográficos, há probabilidade de que, dentro dos próximos seis meses, ele comprará um acessório. Um cliente que compra mais que duas vezes, em um período de baixa, deverá estar propenso a comprar, pelo menos uma vez, no período do Natal. Esse tipo de informação pode ser verificado através de</a:t>
            </a:r>
          </a:p>
          <a:p>
            <a:pPr marL="0" indent="0">
              <a:buNone/>
            </a:pPr>
            <a:r>
              <a:rPr lang="pt-BR" altLang="en-US"/>
              <a:t>a) predição de links.	</a:t>
            </a:r>
          </a:p>
          <a:p>
            <a:pPr marL="0" indent="0">
              <a:buNone/>
            </a:pPr>
            <a:r>
              <a:rPr lang="pt-BR" altLang="en-US"/>
              <a:t>b) regras de associação.</a:t>
            </a:r>
          </a:p>
          <a:p>
            <a:pPr marL="0" indent="0">
              <a:buNone/>
            </a:pPr>
            <a:r>
              <a:rPr lang="pt-BR" altLang="en-US"/>
              <a:t>c) árvores de classificação.</a:t>
            </a:r>
          </a:p>
          <a:p>
            <a:pPr marL="0" indent="0">
              <a:buNone/>
            </a:pPr>
            <a:r>
              <a:rPr lang="pt-BR" altLang="en-US"/>
              <a:t>d) árvores de decisão.</a:t>
            </a:r>
          </a:p>
          <a:p>
            <a:pPr marL="0" indent="0">
              <a:buNone/>
            </a:pPr>
            <a:r>
              <a:rPr lang="pt-BR" altLang="en-US">
                <a:solidFill>
                  <a:srgbClr val="0070C0"/>
                </a:solidFill>
              </a:rPr>
              <a:t>e) padrões sequenciais.</a:t>
            </a:r>
            <a:endParaRPr lang="pt-BR" altLang="en-US"/>
          </a:p>
          <a:p>
            <a:pPr marL="0" indent="0">
              <a:buNone/>
            </a:pPr>
            <a:r>
              <a:rPr lang="pt-BR" altLang="en-US" b="1"/>
              <a:t>Q30) [CESPE TCE PE 2017]</a:t>
            </a:r>
            <a:r>
              <a:rPr lang="pt-BR" altLang="en-US"/>
              <a:t> Em relação à análise de agrupamentos (clusterização) em mineração de dados, julgue o item seguinte.</a:t>
            </a:r>
          </a:p>
          <a:p>
            <a:pPr marL="0" indent="0">
              <a:buNone/>
            </a:pPr>
            <a:r>
              <a:rPr lang="pt-BR" altLang="en-US">
                <a:solidFill>
                  <a:srgbClr val="0070C0"/>
                </a:solidFill>
              </a:rPr>
              <a:t>O método de clustering k-means objetiva particionar ‘n’ observações entre ‘k’ grupos; cada observação pertence ao grupo mais próximo da média.</a:t>
            </a:r>
            <a:r>
              <a:rPr lang="pt-BR" altLang="en-US"/>
              <a:t> CERTO.</a:t>
            </a:r>
          </a:p>
          <a:p>
            <a:pPr marL="0" indent="0">
              <a:buNone/>
            </a:pPr>
            <a:endParaRPr lang="pt-BR" altLang="en-US"/>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Q31) [FCC DPE AM 2018] </a:t>
            </a:r>
            <a:r>
              <a:rPr lang="pt-BR" altLang="en-US"/>
              <a:t>Dentre os algoritmos utilizados em data mining, há um algoritmo que visa o estabelecimento de categorias, a partir do conjunto de dados, bem como a distribuição dos dados nas categorias estabelecidas. Essa descrição corresponde aos algoritmos de</a:t>
            </a:r>
          </a:p>
          <a:p>
            <a:pPr marL="0" indent="0">
              <a:buNone/>
            </a:pPr>
            <a:r>
              <a:rPr lang="pt-BR" altLang="en-US"/>
              <a:t>a) classificação.</a:t>
            </a:r>
          </a:p>
          <a:p>
            <a:pPr marL="0" indent="0">
              <a:buNone/>
            </a:pPr>
            <a:r>
              <a:rPr lang="pt-BR" altLang="en-US"/>
              <a:t>b) sumarização.</a:t>
            </a:r>
          </a:p>
          <a:p>
            <a:pPr marL="0" indent="0">
              <a:buNone/>
            </a:pPr>
            <a:r>
              <a:rPr lang="pt-BR" altLang="en-US"/>
              <a:t>c) visualização.</a:t>
            </a:r>
          </a:p>
          <a:p>
            <a:pPr marL="0" indent="0">
              <a:buNone/>
            </a:pPr>
            <a:r>
              <a:rPr lang="pt-BR" altLang="en-US"/>
              <a:t>d) evolução.</a:t>
            </a:r>
          </a:p>
          <a:p>
            <a:pPr marL="0" indent="0">
              <a:buNone/>
            </a:pPr>
            <a:r>
              <a:rPr lang="pt-BR" altLang="en-US"/>
              <a:t>e) detecção de desvios.</a:t>
            </a:r>
          </a:p>
          <a:p>
            <a:pPr marL="0" indent="0">
              <a:buNone/>
            </a:pPr>
            <a:r>
              <a:rPr lang="pt-BR" altLang="en-US" b="1"/>
              <a:t>Q32) [CESPE TCE PE 2017]</a:t>
            </a:r>
            <a:r>
              <a:rPr lang="pt-BR" altLang="en-US"/>
              <a:t> Julgue o seguinte item, que se refere a CRISP-DM.</a:t>
            </a:r>
          </a:p>
          <a:p>
            <a:pPr marL="0" indent="0">
              <a:buNone/>
            </a:pPr>
            <a:r>
              <a:rPr lang="pt-BR" altLang="en-US"/>
              <a:t>Durante a fase de entendimento do negócio, busca-se descrever claramente o problema, fazer a identificação dos dados e verificar se as variáveis relevantes para o projeto não são interdependentes.</a:t>
            </a:r>
          </a:p>
          <a:p>
            <a:pPr marL="0" indent="0">
              <a:buNone/>
            </a:pPr>
            <a:endParaRPr lang="pt-BR" altLang="en-US"/>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Q31) [FCC DPE AM 2018] </a:t>
            </a:r>
            <a:r>
              <a:rPr lang="pt-BR" altLang="en-US"/>
              <a:t>Dentre os algoritmos utilizados em data mining, há um algoritmo que visa o estabelecimento de categorias, a partir do conjunto de dados, bem como a distribuição dos dados nas categorias estabelecidas. Essa descrição corresponde aos algoritmos de</a:t>
            </a:r>
          </a:p>
          <a:p>
            <a:pPr marL="0" indent="0">
              <a:buNone/>
            </a:pPr>
            <a:r>
              <a:rPr lang="pt-BR" altLang="en-US">
                <a:solidFill>
                  <a:srgbClr val="0070C0"/>
                </a:solidFill>
              </a:rPr>
              <a:t>a) classificação.</a:t>
            </a:r>
            <a:endParaRPr lang="pt-BR" altLang="en-US"/>
          </a:p>
          <a:p>
            <a:pPr marL="0" indent="0">
              <a:buNone/>
            </a:pPr>
            <a:r>
              <a:rPr lang="pt-BR" altLang="en-US"/>
              <a:t>b) sumarização.</a:t>
            </a:r>
          </a:p>
          <a:p>
            <a:pPr marL="0" indent="0">
              <a:buNone/>
            </a:pPr>
            <a:r>
              <a:rPr lang="pt-BR" altLang="en-US"/>
              <a:t>c) visualização.</a:t>
            </a:r>
          </a:p>
          <a:p>
            <a:pPr marL="0" indent="0">
              <a:buNone/>
            </a:pPr>
            <a:r>
              <a:rPr lang="pt-BR" altLang="en-US"/>
              <a:t>d) evolução.</a:t>
            </a:r>
          </a:p>
          <a:p>
            <a:pPr marL="0" indent="0">
              <a:buNone/>
            </a:pPr>
            <a:r>
              <a:rPr lang="pt-BR" altLang="en-US"/>
              <a:t>e) detecção de desvios.</a:t>
            </a:r>
          </a:p>
          <a:p>
            <a:pPr marL="0" indent="0">
              <a:buNone/>
            </a:pPr>
            <a:r>
              <a:rPr lang="pt-BR" altLang="en-US" b="1"/>
              <a:t>Q32) [CESPE TCE PE 2017]</a:t>
            </a:r>
            <a:r>
              <a:rPr lang="pt-BR" altLang="en-US"/>
              <a:t> Julgue o seguinte item, que se refere a CRISP-DM.</a:t>
            </a:r>
          </a:p>
          <a:p>
            <a:pPr marL="0" indent="0">
              <a:buNone/>
            </a:pPr>
            <a:r>
              <a:rPr lang="pt-BR" altLang="en-US">
                <a:solidFill>
                  <a:srgbClr val="FF0000"/>
                </a:solidFill>
              </a:rPr>
              <a:t>Durante a fase de entendimento do negócio, busca-se descrever claramente o problema, fazer a identificação dos dados e verificar se as variáveis relevantes para o projeto não são interdependentes. </a:t>
            </a:r>
            <a:r>
              <a:rPr lang="pt-BR" altLang="en-US"/>
              <a:t>ERRADO.</a:t>
            </a:r>
          </a:p>
          <a:p>
            <a:pPr marL="0" indent="0">
              <a:buNone/>
            </a:pPr>
            <a:endParaRPr lang="pt-BR" altLang="en-US"/>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Q33) [COPEVE-UFAL MPE AL 2012] </a:t>
            </a:r>
            <a:r>
              <a:rPr lang="pt-BR" altLang="en-US"/>
              <a:t>Os algoritmos C4.5 e K-Means, muito utilizados para descoberta de conhecimento através de mineração de dados, são algoritmos de respectivamente</a:t>
            </a:r>
          </a:p>
          <a:p>
            <a:pPr marL="0" indent="0">
              <a:buNone/>
            </a:pPr>
            <a:r>
              <a:rPr lang="pt-BR" altLang="en-US"/>
              <a:t>a) agrupamento e agrupamento (clustering).</a:t>
            </a:r>
          </a:p>
          <a:p>
            <a:pPr marL="0" indent="0">
              <a:buNone/>
            </a:pPr>
            <a:r>
              <a:rPr lang="pt-BR" altLang="en-US"/>
              <a:t>b) classificação e regras de associação.</a:t>
            </a:r>
          </a:p>
          <a:p>
            <a:pPr marL="0" indent="0">
              <a:buNone/>
            </a:pPr>
            <a:r>
              <a:rPr lang="pt-BR" altLang="en-US"/>
              <a:t>c) regras de associação e classificação.</a:t>
            </a:r>
          </a:p>
          <a:p>
            <a:pPr marL="0" indent="0">
              <a:buNone/>
            </a:pPr>
            <a:r>
              <a:rPr lang="pt-BR" altLang="en-US"/>
              <a:t>d) classificação e agrupamento (clustering).</a:t>
            </a:r>
          </a:p>
          <a:p>
            <a:pPr marL="0" indent="0">
              <a:buNone/>
            </a:pPr>
            <a:r>
              <a:rPr lang="pt-BR" altLang="en-US"/>
              <a:t>e) agrupamento (clustering) e classificação.</a:t>
            </a:r>
          </a:p>
          <a:p>
            <a:pPr marL="0" indent="0">
              <a:buNone/>
            </a:pPr>
            <a:r>
              <a:rPr lang="pt-BR" altLang="en-US" b="1"/>
              <a:t>Q34) </a:t>
            </a:r>
            <a:r>
              <a:rPr lang="pt-BR" altLang="en-US"/>
              <a:t>[</a:t>
            </a:r>
            <a:r>
              <a:rPr lang="pt-BR" altLang="en-US" b="1">
                <a:sym typeface="+mn-ea"/>
              </a:rPr>
              <a:t>COPEVE-UFAL MPE AL 2012</a:t>
            </a:r>
            <a:r>
              <a:rPr lang="pt-BR" altLang="en-US"/>
              <a:t>] Qual das opções a seguir não é resultado de uma mineração de dados?</a:t>
            </a:r>
          </a:p>
          <a:p>
            <a:pPr marL="0" indent="0">
              <a:buNone/>
            </a:pPr>
            <a:r>
              <a:rPr lang="pt-BR" altLang="en-US"/>
              <a:t>a) Regras de associação</a:t>
            </a:r>
          </a:p>
          <a:p>
            <a:pPr marL="0" indent="0">
              <a:buNone/>
            </a:pPr>
            <a:r>
              <a:rPr lang="pt-BR" altLang="en-US"/>
              <a:t>b) Padrões sequenciais</a:t>
            </a:r>
          </a:p>
          <a:p>
            <a:pPr marL="0" indent="0">
              <a:buNone/>
            </a:pPr>
            <a:r>
              <a:rPr lang="pt-BR" altLang="en-US"/>
              <a:t>c) Árvores de decisão </a:t>
            </a:r>
          </a:p>
          <a:p>
            <a:pPr marL="0" indent="0">
              <a:buNone/>
            </a:pPr>
            <a:r>
              <a:rPr lang="pt-BR" altLang="en-US"/>
              <a:t>d) Data warehouse</a:t>
            </a:r>
          </a:p>
          <a:p>
            <a:pPr marL="0" indent="0">
              <a:buNone/>
            </a:pPr>
            <a:r>
              <a:rPr lang="pt-BR" altLang="en-US"/>
              <a:t>e) Padrões com séries temporais</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Q33) [COPEVE-UFAL MPE AL 2012] </a:t>
            </a:r>
            <a:r>
              <a:rPr lang="pt-BR" altLang="en-US"/>
              <a:t>Os algoritmos C4.5 e K-Means, muito utilizados para descoberta de conhecimento através de mineração de dados, são algoritmos de respectivamente</a:t>
            </a:r>
          </a:p>
          <a:p>
            <a:pPr marL="0" indent="0">
              <a:buNone/>
            </a:pPr>
            <a:r>
              <a:rPr lang="pt-BR" altLang="en-US"/>
              <a:t>a) agrupamento e agrupamento (clustering).</a:t>
            </a:r>
          </a:p>
          <a:p>
            <a:pPr marL="0" indent="0">
              <a:buNone/>
            </a:pPr>
            <a:r>
              <a:rPr lang="pt-BR" altLang="en-US"/>
              <a:t>b) classificação e regras de associação.</a:t>
            </a:r>
          </a:p>
          <a:p>
            <a:pPr marL="0" indent="0">
              <a:buNone/>
            </a:pPr>
            <a:r>
              <a:rPr lang="pt-BR" altLang="en-US"/>
              <a:t>c) regras de associação e classificação.</a:t>
            </a:r>
          </a:p>
          <a:p>
            <a:pPr marL="0" indent="0">
              <a:buNone/>
            </a:pPr>
            <a:r>
              <a:rPr lang="pt-BR" altLang="en-US">
                <a:solidFill>
                  <a:srgbClr val="0070C0"/>
                </a:solidFill>
              </a:rPr>
              <a:t>d) classificação e agrupamento (clustering).</a:t>
            </a:r>
            <a:endParaRPr lang="pt-BR" altLang="en-US"/>
          </a:p>
          <a:p>
            <a:pPr marL="0" indent="0">
              <a:buNone/>
            </a:pPr>
            <a:r>
              <a:rPr lang="pt-BR" altLang="en-US"/>
              <a:t>e) agrupamento (clustering) e classificação.</a:t>
            </a:r>
          </a:p>
          <a:p>
            <a:pPr marL="0" indent="0">
              <a:buNone/>
            </a:pPr>
            <a:r>
              <a:rPr lang="pt-BR" altLang="en-US" b="1"/>
              <a:t>Q34) </a:t>
            </a:r>
            <a:r>
              <a:rPr lang="pt-BR" altLang="en-US"/>
              <a:t>[</a:t>
            </a:r>
            <a:r>
              <a:rPr lang="pt-BR" altLang="en-US" b="1">
                <a:sym typeface="+mn-ea"/>
              </a:rPr>
              <a:t>COPEVE-UFAL MPE AL 2012</a:t>
            </a:r>
            <a:r>
              <a:rPr lang="pt-BR" altLang="en-US"/>
              <a:t>] Qual das opções a seguir não é resultado de uma mineração de dados?</a:t>
            </a:r>
          </a:p>
          <a:p>
            <a:pPr marL="0" indent="0">
              <a:buNone/>
            </a:pPr>
            <a:r>
              <a:rPr lang="pt-BR" altLang="en-US"/>
              <a:t>a) Regras de associação</a:t>
            </a:r>
          </a:p>
          <a:p>
            <a:pPr marL="0" indent="0">
              <a:buNone/>
            </a:pPr>
            <a:r>
              <a:rPr lang="pt-BR" altLang="en-US"/>
              <a:t>b) Padrões sequenciais</a:t>
            </a:r>
          </a:p>
          <a:p>
            <a:pPr marL="0" indent="0">
              <a:buNone/>
            </a:pPr>
            <a:r>
              <a:rPr lang="pt-BR" altLang="en-US"/>
              <a:t>c) Árvores de decisão </a:t>
            </a:r>
          </a:p>
          <a:p>
            <a:pPr marL="0" indent="0">
              <a:buNone/>
            </a:pPr>
            <a:r>
              <a:rPr lang="pt-BR" altLang="en-US">
                <a:solidFill>
                  <a:srgbClr val="0070C0"/>
                </a:solidFill>
              </a:rPr>
              <a:t>d) Data warehouse</a:t>
            </a:r>
            <a:endParaRPr lang="pt-BR" altLang="en-US"/>
          </a:p>
          <a:p>
            <a:pPr marL="0" indent="0">
              <a:buNone/>
            </a:pPr>
            <a:r>
              <a:rPr lang="pt-BR" altLang="en-US"/>
              <a:t>e) Padrões com séries temporais</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Q35) [FCC AL MS 2016] </a:t>
            </a:r>
            <a:r>
              <a:rPr lang="pt-BR" altLang="en-US"/>
              <a:t>Um famoso site de vendas sempre envia ao cliente que acabou de comprar um item X, ou o está analisando, a seguinte frase: Pessoas que compraram o item X também compraram o Y. Para isso, o site deve estar aplicando a técnica de Data Mining denominada</a:t>
            </a:r>
            <a:r>
              <a:rPr lang="pt-BR" altLang="en-US" b="1"/>
              <a:t> </a:t>
            </a:r>
          </a:p>
          <a:p>
            <a:pPr marL="0" indent="0">
              <a:buNone/>
            </a:pPr>
            <a:r>
              <a:rPr lang="pt-BR" altLang="en-US"/>
              <a:t>a) profiling.</a:t>
            </a:r>
          </a:p>
          <a:p>
            <a:pPr marL="0" indent="0">
              <a:buNone/>
            </a:pPr>
            <a:r>
              <a:rPr lang="pt-BR" altLang="en-US"/>
              <a:t>b) coocorrência.</a:t>
            </a:r>
          </a:p>
          <a:p>
            <a:pPr marL="0" indent="0">
              <a:buNone/>
            </a:pPr>
            <a:r>
              <a:rPr lang="pt-BR" altLang="en-US"/>
              <a:t>c) regressão múltipla.</a:t>
            </a:r>
          </a:p>
          <a:p>
            <a:pPr marL="0" indent="0">
              <a:buNone/>
            </a:pPr>
            <a:r>
              <a:rPr lang="pt-BR" altLang="en-US"/>
              <a:t>d) regressão logística.</a:t>
            </a:r>
          </a:p>
          <a:p>
            <a:pPr marL="0" indent="0">
              <a:buNone/>
            </a:pPr>
            <a:r>
              <a:rPr lang="pt-BR" altLang="en-US"/>
              <a:t>e) classificação.</a:t>
            </a:r>
          </a:p>
          <a:p>
            <a:pPr marL="0" indent="0">
              <a:buNone/>
            </a:pPr>
            <a:r>
              <a:rPr lang="pt-BR" altLang="en-US" b="1"/>
              <a:t>Q36) [CESPE SEDF 2017] </a:t>
            </a:r>
            <a:r>
              <a:rPr lang="pt-BR" altLang="en-US"/>
              <a:t>Com relação a data mining e data warehouse, julgue o item que se segue.</a:t>
            </a:r>
          </a:p>
          <a:p>
            <a:pPr marL="0" indent="0">
              <a:buNone/>
            </a:pPr>
            <a:r>
              <a:rPr lang="pt-BR" altLang="en-US"/>
              <a:t>Agrupar registros em grupos, de modo que os registros em um grupo sejam semelhantes entre si e diferentes dos registros em outros grupos é uma maneira de descrever conhecimento descoberto durante processos de mineração de dados.</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Q35) [FCC AL MS 2016] </a:t>
            </a:r>
            <a:r>
              <a:rPr lang="pt-BR" altLang="en-US"/>
              <a:t>Um famoso site de vendas sempre envia ao cliente que acabou de comprar um item X, ou o está analisando, a seguinte frase: Pessoas que compraram o item X também compraram o Y. Para isso, o site deve estar aplicando a técnica de Data Mining denominada</a:t>
            </a:r>
            <a:r>
              <a:rPr lang="pt-BR" altLang="en-US" b="1"/>
              <a:t> </a:t>
            </a:r>
          </a:p>
          <a:p>
            <a:pPr marL="0" indent="0">
              <a:buNone/>
            </a:pPr>
            <a:r>
              <a:rPr lang="pt-BR" altLang="en-US"/>
              <a:t>a) profiling.</a:t>
            </a:r>
          </a:p>
          <a:p>
            <a:pPr marL="0" indent="0">
              <a:buNone/>
            </a:pPr>
            <a:r>
              <a:rPr lang="pt-BR" altLang="en-US">
                <a:solidFill>
                  <a:srgbClr val="0070C0"/>
                </a:solidFill>
              </a:rPr>
              <a:t>b) coocorrência.</a:t>
            </a:r>
            <a:endParaRPr lang="pt-BR" altLang="en-US"/>
          </a:p>
          <a:p>
            <a:pPr marL="0" indent="0">
              <a:buNone/>
            </a:pPr>
            <a:r>
              <a:rPr lang="pt-BR" altLang="en-US"/>
              <a:t>c) regressão múltipla.</a:t>
            </a:r>
          </a:p>
          <a:p>
            <a:pPr marL="0" indent="0">
              <a:buNone/>
            </a:pPr>
            <a:r>
              <a:rPr lang="pt-BR" altLang="en-US"/>
              <a:t>d) regressão logística.</a:t>
            </a:r>
          </a:p>
          <a:p>
            <a:pPr marL="0" indent="0">
              <a:buNone/>
            </a:pPr>
            <a:r>
              <a:rPr lang="pt-BR" altLang="en-US"/>
              <a:t>e) classificação.</a:t>
            </a:r>
          </a:p>
          <a:p>
            <a:pPr marL="0" indent="0">
              <a:buNone/>
            </a:pPr>
            <a:r>
              <a:rPr lang="pt-BR" altLang="en-US" b="1"/>
              <a:t>Q36) [CESPE SEDF 2017] </a:t>
            </a:r>
            <a:r>
              <a:rPr lang="pt-BR" altLang="en-US"/>
              <a:t>Com relação a data mining e data warehouse, julgue o item que se segue.</a:t>
            </a:r>
          </a:p>
          <a:p>
            <a:pPr marL="0" indent="0">
              <a:buNone/>
            </a:pPr>
            <a:r>
              <a:rPr lang="pt-BR" altLang="en-US">
                <a:solidFill>
                  <a:srgbClr val="0070C0"/>
                </a:solidFill>
              </a:rPr>
              <a:t>Agrupar registros em grupos, de modo que os registros em um grupo sejam semelhantes entre si e diferentes dos registros em outros grupos é uma maneira de descrever conhecimento descoberto durante processos de mineração de dados.</a:t>
            </a:r>
            <a:r>
              <a:rPr lang="pt-BR" altLang="en-US"/>
              <a:t> CERTO.</a:t>
            </a:r>
          </a:p>
          <a:p>
            <a:pPr marL="0" indent="0">
              <a:buNone/>
            </a:pPr>
            <a:endParaRPr lang="pt-BR" altLang="en-US"/>
          </a:p>
          <a:p>
            <a:pPr marL="0" indent="0">
              <a:buNone/>
            </a:pPr>
            <a:endParaRPr lang="pt-BR" altLang="en-US"/>
          </a:p>
          <a:p>
            <a:pPr marL="0" indent="0">
              <a:buNone/>
            </a:pPr>
            <a:endParaRPr lang="pt-BR"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lnSpcReduction="20000"/>
          </a:bodyPr>
          <a:lstStyle/>
          <a:p>
            <a:pPr marL="0" indent="0">
              <a:buNone/>
            </a:pPr>
            <a:r>
              <a:rPr lang="pt-BR" altLang="en-US" b="1"/>
              <a:t>Q37) [IDECAN PRODEB 2015] </a:t>
            </a:r>
            <a:r>
              <a:rPr lang="pt-BR" altLang="en-US"/>
              <a:t>A etapa de Mineração de Dados (DM – Data Mining) tem como objetivo buscar efetivamente o conhecimento no contexto da aplicação de KDD (Knowledge Discovery in Databases – Descoberta de Conhecimento em Base de Dados). Alguns autores referem‐se à Mineração de Dados e à Descoberta de Conhecimento em Base de Dados como sendo sinônimos. Na etapa de Mineração de Dados são definidos os algoritmos e/ou técnicas que serão utilizados para resolver o problema apresentado. Podem ser usados Redes Neurais, Algoritmo Genéticos, Modelos Estatísticos e Probabilísticos, entre outros, sendo que esta escolha irá depender do tipo de tarefa de KDD que será realizado. “Uma dessas tarefas compreende a busca por uma função que mapeie os registros de um banco de dados em um intervalo de valores reais.” Trata‐se de:</a:t>
            </a:r>
          </a:p>
          <a:p>
            <a:pPr marL="0" indent="0">
              <a:buNone/>
            </a:pPr>
            <a:r>
              <a:rPr lang="pt-BR" altLang="en-US"/>
              <a:t>a) Regressão.</a:t>
            </a:r>
          </a:p>
          <a:p>
            <a:pPr marL="0" indent="0">
              <a:buNone/>
            </a:pPr>
            <a:r>
              <a:rPr lang="pt-BR" altLang="en-US"/>
              <a:t>b) Sumarização.</a:t>
            </a:r>
          </a:p>
          <a:p>
            <a:pPr marL="0" indent="0">
              <a:buNone/>
            </a:pPr>
            <a:r>
              <a:rPr lang="pt-BR" altLang="en-US"/>
              <a:t>c) Agrupamento.</a:t>
            </a:r>
          </a:p>
          <a:p>
            <a:pPr marL="0" indent="0">
              <a:buNone/>
            </a:pPr>
            <a:r>
              <a:rPr lang="pt-BR" altLang="en-US"/>
              <a:t>d) Detecção de desvios.</a:t>
            </a:r>
          </a:p>
          <a:p>
            <a:pPr marL="0" indent="0">
              <a:buNone/>
            </a:pPr>
            <a:r>
              <a:rPr lang="pt-BR" altLang="en-US" b="1"/>
              <a:t>Q38) [CESPE FUNPRESP-JUD 2016] </a:t>
            </a:r>
            <a:r>
              <a:rPr lang="pt-BR" altLang="en-US"/>
              <a:t>Julgue o item subsecutivo, referente às tecnologias de bancos de dados.</a:t>
            </a:r>
          </a:p>
          <a:p>
            <a:pPr marL="0" indent="0">
              <a:buNone/>
            </a:pPr>
            <a:r>
              <a:rPr lang="pt-BR" altLang="en-US"/>
              <a:t>Em DataMining, as árvores de decisão podem ser usadas com sistemas de classificação para atribuir informação de tipo.</a:t>
            </a:r>
          </a:p>
          <a:p>
            <a:pPr marL="0" indent="0">
              <a:buNone/>
            </a:pPr>
            <a:endParaRPr lang="pt-BR"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 KDD (Descoberta de conhecimento BD)</a:t>
            </a:r>
          </a:p>
        </p:txBody>
      </p:sp>
      <p:pic>
        <p:nvPicPr>
          <p:cNvPr id="5" name="Espaço Reservado para Conteúdo 4" descr="Screenshot_1"/>
          <p:cNvPicPr>
            <a:picLocks noGrp="1" noChangeAspect="1"/>
          </p:cNvPicPr>
          <p:nvPr>
            <p:ph idx="1"/>
          </p:nvPr>
        </p:nvPicPr>
        <p:blipFill>
          <a:blip r:embed="rId2"/>
          <a:stretch>
            <a:fillRect/>
          </a:stretch>
        </p:blipFill>
        <p:spPr>
          <a:xfrm>
            <a:off x="1964690" y="1363980"/>
            <a:ext cx="9325610" cy="51911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lnSpcReduction="20000"/>
          </a:bodyPr>
          <a:lstStyle/>
          <a:p>
            <a:pPr marL="0" indent="0">
              <a:buNone/>
            </a:pPr>
            <a:r>
              <a:rPr lang="pt-BR" altLang="en-US" b="1"/>
              <a:t>Q37) [IDECAN PRODEB 2015] </a:t>
            </a:r>
            <a:r>
              <a:rPr lang="pt-BR" altLang="en-US"/>
              <a:t>A etapa de Mineração de Dados (DM – Data Mining) tem como objetivo buscar efetivamente o conhecimento no contexto da aplicação de KDD (Knowledge Discovery in Databases – Descoberta de Conhecimento em Base de Dados). Alguns autores referem‐se à Mineração de Dados e à Descoberta de Conhecimento em Base de Dados como sendo sinônimos. Na etapa de Mineração de Dados são definidos os algoritmos e/ou técnicas que serão utilizados para resolver o problema apresentado. Podem ser usados Redes Neurais, Algoritmo Genéticos, Modelos Estatísticos e Probabilísticos, entre outros, sendo que esta escolha irá depender do tipo de tarefa de KDD que será realizado. “Uma dessas tarefas compreende a busca por uma função que mapeie os registros de um banco de dados em um intervalo de valores reais.” Trata‐se de:</a:t>
            </a:r>
          </a:p>
          <a:p>
            <a:pPr marL="0" indent="0">
              <a:buNone/>
            </a:pPr>
            <a:r>
              <a:rPr lang="pt-BR" altLang="en-US">
                <a:solidFill>
                  <a:srgbClr val="0070C0"/>
                </a:solidFill>
              </a:rPr>
              <a:t>a) Regressão.</a:t>
            </a:r>
            <a:endParaRPr lang="pt-BR" altLang="en-US"/>
          </a:p>
          <a:p>
            <a:pPr marL="0" indent="0">
              <a:buNone/>
            </a:pPr>
            <a:r>
              <a:rPr lang="pt-BR" altLang="en-US"/>
              <a:t>b) Sumarização.</a:t>
            </a:r>
          </a:p>
          <a:p>
            <a:pPr marL="0" indent="0">
              <a:buNone/>
            </a:pPr>
            <a:r>
              <a:rPr lang="pt-BR" altLang="en-US"/>
              <a:t>c) Agrupamento.</a:t>
            </a:r>
          </a:p>
          <a:p>
            <a:pPr marL="0" indent="0">
              <a:buNone/>
            </a:pPr>
            <a:r>
              <a:rPr lang="pt-BR" altLang="en-US"/>
              <a:t>d) Detecção de desvios.</a:t>
            </a:r>
          </a:p>
          <a:p>
            <a:pPr marL="0" indent="0">
              <a:buNone/>
            </a:pPr>
            <a:r>
              <a:rPr lang="pt-BR" altLang="en-US" b="1"/>
              <a:t>Q38) [CESPE FUNPRESP-JUD 2016] </a:t>
            </a:r>
            <a:r>
              <a:rPr lang="pt-BR" altLang="en-US"/>
              <a:t>Julgue o item subsecutivo, referente às tecnologias de bancos de dados.</a:t>
            </a:r>
          </a:p>
          <a:p>
            <a:pPr marL="0" indent="0">
              <a:buNone/>
            </a:pPr>
            <a:r>
              <a:rPr lang="pt-BR" altLang="en-US">
                <a:solidFill>
                  <a:srgbClr val="0070C0"/>
                </a:solidFill>
              </a:rPr>
              <a:t>Em DataMining, as árvores de decisão podem ser usadas com sistemas de classificação para atribuir informação de tipo.</a:t>
            </a:r>
            <a:r>
              <a:rPr lang="pt-BR" altLang="en-US"/>
              <a:t> CERTO.</a:t>
            </a:r>
          </a:p>
          <a:p>
            <a:pPr marL="0" indent="0">
              <a:buNone/>
            </a:pPr>
            <a:endParaRPr lang="pt-BR"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Q39) [CESPE TCE PA 2016] </a:t>
            </a:r>
            <a:r>
              <a:rPr lang="pt-BR" altLang="en-US"/>
              <a:t>Julgue o item a seguir, em relação a data warehouse e data mining.</a:t>
            </a:r>
          </a:p>
          <a:p>
            <a:pPr marL="0" indent="0">
              <a:buNone/>
            </a:pPr>
            <a:r>
              <a:rPr lang="pt-BR" altLang="en-US"/>
              <a:t>No contexto de data mining, o processo de descoberta de conhecimento em base de dados consiste na extração não trivial de conhecimento previamente desconhecido e potencialmente útil.</a:t>
            </a:r>
          </a:p>
          <a:p>
            <a:pPr marL="0" indent="0">
              <a:buNone/>
            </a:pPr>
            <a:r>
              <a:rPr lang="pt-BR" altLang="en-US" b="1"/>
              <a:t>Q40) [ESAF ANAC 2016]</a:t>
            </a:r>
            <a:r>
              <a:rPr lang="pt-BR" altLang="en-US"/>
              <a:t> São objetivos da Mineração de Dados:</a:t>
            </a:r>
          </a:p>
          <a:p>
            <a:pPr marL="0" indent="0">
              <a:buNone/>
            </a:pPr>
            <a:r>
              <a:rPr lang="pt-BR" altLang="en-US"/>
              <a:t>a) Distribuição, Identificação, Organização e Otimização.</a:t>
            </a:r>
          </a:p>
          <a:p>
            <a:pPr marL="0" indent="0">
              <a:buNone/>
            </a:pPr>
            <a:r>
              <a:rPr lang="pt-BR" altLang="en-US"/>
              <a:t>b) Previsão, Priorização, Classificação e Alocação.</a:t>
            </a:r>
          </a:p>
          <a:p>
            <a:pPr marL="0" indent="0">
              <a:buNone/>
            </a:pPr>
            <a:r>
              <a:rPr lang="pt-BR" altLang="en-US"/>
              <a:t>c) Previsão, Identificação, Classificação e Otimização.</a:t>
            </a:r>
          </a:p>
          <a:p>
            <a:pPr marL="0" indent="0">
              <a:buNone/>
            </a:pPr>
            <a:r>
              <a:rPr lang="pt-BR" altLang="en-US"/>
              <a:t>d) Mapeamento, Identificação, Classificação e Atribuição.</a:t>
            </a:r>
          </a:p>
          <a:p>
            <a:pPr marL="0" indent="0">
              <a:buNone/>
            </a:pPr>
            <a:r>
              <a:rPr lang="pt-BR" altLang="en-US"/>
              <a:t>e) Planejamento, Redirecionamento, Classificação e Otimização.</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Q39) [CESPE TCE PA 2016] </a:t>
            </a:r>
            <a:r>
              <a:rPr lang="pt-BR" altLang="en-US"/>
              <a:t>Julgue o item a seguir, em relação a data warehouse e data mining.</a:t>
            </a:r>
          </a:p>
          <a:p>
            <a:pPr marL="0" indent="0">
              <a:buNone/>
            </a:pPr>
            <a:r>
              <a:rPr lang="pt-BR" altLang="en-US">
                <a:solidFill>
                  <a:srgbClr val="0070C0"/>
                </a:solidFill>
              </a:rPr>
              <a:t>No contexto de data mining, o processo de descoberta de conhecimento em base de dados consiste na extração não trivial de conhecimento previamente desconhecido e potencialmente útil.</a:t>
            </a:r>
            <a:r>
              <a:rPr lang="pt-BR" altLang="en-US"/>
              <a:t> CERTO.</a:t>
            </a:r>
          </a:p>
          <a:p>
            <a:pPr marL="0" indent="0">
              <a:buNone/>
            </a:pPr>
            <a:r>
              <a:rPr lang="pt-BR" altLang="en-US" b="1"/>
              <a:t>Q40) [ESAF ANAC 2016]</a:t>
            </a:r>
            <a:r>
              <a:rPr lang="pt-BR" altLang="en-US"/>
              <a:t> São objetivos da Mineração de Dados:</a:t>
            </a:r>
          </a:p>
          <a:p>
            <a:pPr marL="0" indent="0">
              <a:buNone/>
            </a:pPr>
            <a:r>
              <a:rPr lang="pt-BR" altLang="en-US"/>
              <a:t>a) Distribuição, Identificação, Organização e Otimização.</a:t>
            </a:r>
          </a:p>
          <a:p>
            <a:pPr marL="0" indent="0">
              <a:buNone/>
            </a:pPr>
            <a:r>
              <a:rPr lang="pt-BR" altLang="en-US"/>
              <a:t>b) Previsão, Priorização, Classificação e Alocação.</a:t>
            </a:r>
          </a:p>
          <a:p>
            <a:pPr marL="0" indent="0">
              <a:buNone/>
            </a:pPr>
            <a:r>
              <a:rPr lang="pt-BR" altLang="en-US">
                <a:solidFill>
                  <a:srgbClr val="0070C0"/>
                </a:solidFill>
              </a:rPr>
              <a:t>c) Previsão, Identificação, Classificação e Otimização.</a:t>
            </a:r>
            <a:endParaRPr lang="pt-BR" altLang="en-US"/>
          </a:p>
          <a:p>
            <a:pPr marL="0" indent="0">
              <a:buNone/>
            </a:pPr>
            <a:r>
              <a:rPr lang="pt-BR" altLang="en-US"/>
              <a:t>d) Mapeamento, Identificação, Classificação e Atribuição.</a:t>
            </a:r>
          </a:p>
          <a:p>
            <a:pPr marL="0" indent="0">
              <a:buNone/>
            </a:pPr>
            <a:r>
              <a:rPr lang="pt-BR" altLang="en-US"/>
              <a:t>e) Planejamento, Redirecionamento, Classificação e Otimização.</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lnSpcReduction="20000"/>
          </a:bodyPr>
          <a:lstStyle/>
          <a:p>
            <a:pPr marL="0" indent="0">
              <a:buNone/>
            </a:pPr>
            <a:r>
              <a:rPr lang="pt-BR" altLang="en-US" b="1"/>
              <a:t>Q41) [CESPE FUNPRESP-EXE 2016] </a:t>
            </a:r>
            <a:r>
              <a:rPr lang="pt-BR" altLang="en-US"/>
              <a:t>Com relação à forma como os dados são armazenados e manipulados no desenvolvimento de aplicações, julgue o item a seguir.</a:t>
            </a:r>
          </a:p>
          <a:p>
            <a:pPr marL="0" indent="0">
              <a:buNone/>
            </a:pPr>
            <a:r>
              <a:rPr lang="pt-BR" altLang="en-US"/>
              <a:t>Na implementação de mineração de dados (data mining), a utilização da técnica de padrões sequenciais pode ser útil para a identificação de tendências.</a:t>
            </a:r>
          </a:p>
          <a:p>
            <a:pPr marL="0" indent="0">
              <a:buNone/>
            </a:pPr>
            <a:r>
              <a:rPr lang="pt-BR" altLang="en-US" b="1"/>
              <a:t>Q42) [CESPE TJ-DFT 2015] </a:t>
            </a:r>
            <a:r>
              <a:rPr lang="pt-BR" altLang="en-US"/>
              <a:t>Julgue o item a seguir, a respeito de datawarehouse e de datamining.</a:t>
            </a:r>
          </a:p>
          <a:p>
            <a:pPr marL="0" indent="0">
              <a:buNone/>
            </a:pPr>
            <a:r>
              <a:rPr lang="pt-BR" altLang="en-US"/>
              <a:t>Em um processo de mineração, durante a etapa de preparação dos dados, são analisados os requisitos de negócio para consolidar os dados.</a:t>
            </a:r>
          </a:p>
          <a:p>
            <a:pPr marL="0" indent="0">
              <a:buNone/>
            </a:pPr>
            <a:r>
              <a:rPr lang="pt-BR" altLang="en-US" b="1"/>
              <a:t>Q43) [CESPE MEC 2015]</a:t>
            </a:r>
            <a:r>
              <a:rPr lang="pt-BR" altLang="en-US"/>
              <a:t> Acerca de data warehouse (DW), Business Intelligence (BI) e data mining, julgue o item que se segue.</a:t>
            </a:r>
          </a:p>
          <a:p>
            <a:pPr marL="0" indent="0">
              <a:buNone/>
            </a:pPr>
            <a:r>
              <a:rPr lang="pt-BR" altLang="en-US" b="1"/>
              <a:t>Situação hipotética:</a:t>
            </a:r>
            <a:r>
              <a:rPr lang="pt-BR" altLang="en-US"/>
              <a:t> Após o período de inscrição para o vestibular de determinada universidade pública, foram reunidas informações acerca do perfil dos candidatos, cursos inscritos e concorrências. Ademais, que, por meio das soluções de BI e DW que integram outros sistemas, foram realizadas análises para a detecção de relacionamentos sistemáticos entre as informações registradas. </a:t>
            </a:r>
            <a:r>
              <a:rPr lang="pt-BR" altLang="en-US" b="1"/>
              <a:t>Assertiva:</a:t>
            </a:r>
            <a:r>
              <a:rPr lang="pt-BR" altLang="en-US"/>
              <a:t> Nessa situação, tais análises podem ser consideradas como data mining, pois agregam valor às decisões do MEC e sugerem tendências, como, por exemplo, o aumento no número de escolas privadas e a escolha de determinado curso superior.</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fontScale="90000" lnSpcReduction="20000"/>
          </a:bodyPr>
          <a:lstStyle/>
          <a:p>
            <a:pPr marL="0" indent="0">
              <a:buNone/>
            </a:pPr>
            <a:r>
              <a:rPr lang="pt-BR" altLang="en-US" b="1"/>
              <a:t>Q41) [CESPE FUNPRESP-EXE 2016] </a:t>
            </a:r>
            <a:r>
              <a:rPr lang="pt-BR" altLang="en-US"/>
              <a:t>Com relação à forma como os dados são armazenados e manipulados no desenvolvimento de aplicações, julgue o item a seguir.</a:t>
            </a:r>
          </a:p>
          <a:p>
            <a:pPr marL="0" indent="0">
              <a:buNone/>
            </a:pPr>
            <a:r>
              <a:rPr lang="pt-BR" altLang="en-US">
                <a:solidFill>
                  <a:srgbClr val="0070C0"/>
                </a:solidFill>
              </a:rPr>
              <a:t>Na implementação de mineração de dados (data mining), a utilização da técnica de padrões sequenciais pode ser útil para a identificação de tendências.</a:t>
            </a:r>
            <a:r>
              <a:rPr lang="pt-BR" altLang="en-US"/>
              <a:t> CERTO.</a:t>
            </a:r>
          </a:p>
          <a:p>
            <a:pPr marL="0" indent="0">
              <a:buNone/>
            </a:pPr>
            <a:r>
              <a:rPr lang="pt-BR" altLang="en-US" b="1"/>
              <a:t>Q42) [CESPE TJ-DFT 2015] </a:t>
            </a:r>
            <a:r>
              <a:rPr lang="pt-BR" altLang="en-US"/>
              <a:t>Julgue o item a seguir, a respeito de datawarehouse e de datamining.</a:t>
            </a:r>
          </a:p>
          <a:p>
            <a:pPr marL="0" indent="0">
              <a:buNone/>
            </a:pPr>
            <a:r>
              <a:rPr lang="pt-BR" altLang="en-US">
                <a:solidFill>
                  <a:srgbClr val="FF0000"/>
                </a:solidFill>
              </a:rPr>
              <a:t>Em um processo de mineração, durante a etapa de preparação dos dados, são analisados os requisitos de negócio para consolidar os dados.</a:t>
            </a:r>
            <a:r>
              <a:rPr lang="pt-BR" altLang="en-US"/>
              <a:t> ERRADO.</a:t>
            </a:r>
          </a:p>
          <a:p>
            <a:pPr marL="0" indent="0">
              <a:buNone/>
            </a:pPr>
            <a:r>
              <a:rPr lang="pt-BR" altLang="en-US" b="1"/>
              <a:t>Q43) [CESPE MEC 2015]</a:t>
            </a:r>
            <a:r>
              <a:rPr lang="pt-BR" altLang="en-US"/>
              <a:t> Acerca de data warehouse (DW), Business Intelligence (BI) e data mining, julgue o item que se segue.</a:t>
            </a:r>
          </a:p>
          <a:p>
            <a:pPr marL="0" indent="0">
              <a:buNone/>
            </a:pPr>
            <a:r>
              <a:rPr lang="pt-BR" altLang="en-US" b="1"/>
              <a:t>Situação hipotética:</a:t>
            </a:r>
            <a:r>
              <a:rPr lang="pt-BR" altLang="en-US"/>
              <a:t> Após o período de inscrição para o vestibular de determinada universidade pública, foram reunidas informações acerca do perfil dos candidatos, cursos inscritos e concorrências. Ademais, que, por meio das soluções de BI e DW que integram outros sistemas, foram realizadas análises para a detecção de relacionamentos sistemáticos entre as informações registradas. </a:t>
            </a:r>
            <a:r>
              <a:rPr lang="pt-BR" altLang="en-US" b="1"/>
              <a:t>Assertiva:</a:t>
            </a:r>
            <a:r>
              <a:rPr lang="pt-BR" altLang="en-US"/>
              <a:t> </a:t>
            </a:r>
            <a:r>
              <a:rPr lang="pt-BR" altLang="en-US">
                <a:solidFill>
                  <a:srgbClr val="0070C0"/>
                </a:solidFill>
              </a:rPr>
              <a:t>Nessa situação, tais análises podem ser consideradas como data mining, pois agregam valor às decisões do MEC e sugerem tendências, como, por exemplo, o aumento no número de escolas privadas e a escolha de determinado curso superior.</a:t>
            </a:r>
            <a:r>
              <a:rPr lang="pt-BR" altLang="en-US"/>
              <a:t> CERTO.</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Q44) [CESPE MEC 2015] </a:t>
            </a:r>
            <a:r>
              <a:rPr lang="pt-BR" altLang="en-US"/>
              <a:t>Julgue o item seguinte, referente a data mining.</a:t>
            </a:r>
          </a:p>
          <a:p>
            <a:pPr marL="0" indent="0">
              <a:buNone/>
            </a:pPr>
            <a:r>
              <a:rPr lang="pt-BR" altLang="en-US"/>
              <a:t>O conhecimento obtido no processo de data mining pode ser classificado como uma regra de associação quando, em um conjunto de eventos, há uma hierarquia de tuplas sequenciais.</a:t>
            </a:r>
          </a:p>
          <a:p>
            <a:pPr marL="0" indent="0">
              <a:buNone/>
            </a:pPr>
            <a:r>
              <a:rPr lang="pt-BR" altLang="en-US" b="1"/>
              <a:t>Q45) [UFMT DETRAN-MT 2015]</a:t>
            </a:r>
            <a:r>
              <a:rPr lang="pt-BR" altLang="en-US"/>
              <a:t> A mineração de dados busca descobrir novas informações em grandes quantidades de dados. NÃO é objetivo da mineração de dados:</a:t>
            </a:r>
          </a:p>
          <a:p>
            <a:pPr marL="0" indent="0">
              <a:buNone/>
            </a:pPr>
            <a:r>
              <a:rPr lang="pt-BR" altLang="en-US"/>
              <a:t>a) Classificar os dados em diferentes classes ou categorias.</a:t>
            </a:r>
          </a:p>
          <a:p>
            <a:pPr marL="0" indent="0">
              <a:buNone/>
            </a:pPr>
            <a:r>
              <a:rPr lang="pt-BR" altLang="en-US"/>
              <a:t>b) Detectar padrões nos dados para identificar a existência de uma atividade.</a:t>
            </a:r>
          </a:p>
          <a:p>
            <a:pPr marL="0" indent="0">
              <a:buNone/>
            </a:pPr>
            <a:r>
              <a:rPr lang="pt-BR" altLang="en-US"/>
              <a:t>c) Remover dados não utilizados para facilitar a descoberta de conhecimento.</a:t>
            </a:r>
          </a:p>
          <a:p>
            <a:pPr marL="0" indent="0">
              <a:buNone/>
            </a:pPr>
            <a:r>
              <a:rPr lang="pt-BR" altLang="en-US"/>
              <a:t>d) Mostrar como certos atributos dos dados se comportarão no futuro.</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Q44) [CESPE MEC 2015] </a:t>
            </a:r>
            <a:r>
              <a:rPr lang="pt-BR" altLang="en-US"/>
              <a:t>Julgue o item seguinte, referente a data mining.</a:t>
            </a:r>
          </a:p>
          <a:p>
            <a:pPr marL="0" indent="0">
              <a:buNone/>
            </a:pPr>
            <a:r>
              <a:rPr lang="pt-BR" altLang="en-US">
                <a:solidFill>
                  <a:srgbClr val="FF0000"/>
                </a:solidFill>
              </a:rPr>
              <a:t>O conhecimento obtido no processo de data mining pode ser classificado como uma regra de associação quando, em um conjunto de eventos, há uma hierarquia de tuplas sequenciais. </a:t>
            </a:r>
            <a:r>
              <a:rPr lang="pt-BR" altLang="en-US"/>
              <a:t>ERRADO.</a:t>
            </a:r>
          </a:p>
          <a:p>
            <a:pPr marL="0" indent="0">
              <a:buNone/>
            </a:pPr>
            <a:r>
              <a:rPr lang="pt-BR" altLang="en-US" b="1"/>
              <a:t>Q45) [UFMT DETRAN-MT 2015]</a:t>
            </a:r>
            <a:r>
              <a:rPr lang="pt-BR" altLang="en-US"/>
              <a:t> A mineração de dados busca descobrir novas informações em grandes quantidades de dados. NÃO é objetivo da mineração de dados:</a:t>
            </a:r>
          </a:p>
          <a:p>
            <a:pPr marL="0" indent="0">
              <a:buNone/>
            </a:pPr>
            <a:r>
              <a:rPr lang="pt-BR" altLang="en-US"/>
              <a:t>a) Classificar os dados em diferentes classes ou categorias.</a:t>
            </a:r>
          </a:p>
          <a:p>
            <a:pPr marL="0" indent="0">
              <a:buNone/>
            </a:pPr>
            <a:r>
              <a:rPr lang="pt-BR" altLang="en-US"/>
              <a:t>b) Detectar padrões nos dados para identificar a existência de uma atividade.</a:t>
            </a:r>
          </a:p>
          <a:p>
            <a:pPr marL="0" indent="0">
              <a:buNone/>
            </a:pPr>
            <a:r>
              <a:rPr lang="pt-BR" altLang="en-US">
                <a:solidFill>
                  <a:srgbClr val="0070C0"/>
                </a:solidFill>
              </a:rPr>
              <a:t>c) Remover dados não utilizados para facilitar a descoberta de conhecimento.</a:t>
            </a:r>
            <a:endParaRPr lang="pt-BR" altLang="en-US"/>
          </a:p>
          <a:p>
            <a:pPr marL="0" indent="0">
              <a:buNone/>
            </a:pPr>
            <a:r>
              <a:rPr lang="pt-BR" altLang="en-US"/>
              <a:t>d) Mostrar como certos atributos dos dados se comportarão no futuro.</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Q46) [CESPE MEC 2015] </a:t>
            </a:r>
            <a:r>
              <a:rPr lang="pt-BR" altLang="en-US"/>
              <a:t>Julgue o item seguinte, referente a data mining.</a:t>
            </a:r>
          </a:p>
          <a:p>
            <a:pPr marL="0" indent="0">
              <a:buNone/>
            </a:pPr>
            <a:r>
              <a:rPr lang="pt-BR" altLang="en-US"/>
              <a:t>A predição em algoritmos de data mining objetiva modelar funções sobre valores para apresentar o comportamento futuro de determinados atributos.</a:t>
            </a:r>
          </a:p>
          <a:p>
            <a:pPr marL="0" indent="0">
              <a:buNone/>
            </a:pPr>
            <a:r>
              <a:rPr lang="pt-BR" altLang="en-US" b="1"/>
              <a:t>Q47) [CESPE MPOG 2015]</a:t>
            </a:r>
            <a:r>
              <a:rPr lang="pt-BR" altLang="en-US"/>
              <a:t> Julgue o item subsequente, acerca dos conceitos de data mining, data warehouse e sistemas colaborativos.</a:t>
            </a:r>
          </a:p>
          <a:p>
            <a:pPr marL="0" indent="0">
              <a:buNone/>
            </a:pPr>
            <a:r>
              <a:rPr lang="pt-BR" altLang="en-US"/>
              <a:t>Em data mining, a técnica boosting é utilizada para fazer a seleção inicial dos dados a serem analisados durante o estágio de construção do modelo.</a:t>
            </a:r>
          </a:p>
          <a:p>
            <a:pPr marL="0" indent="0">
              <a:buNone/>
            </a:pPr>
            <a:r>
              <a:rPr lang="pt-BR" altLang="en-US" b="1">
                <a:sym typeface="+mn-ea"/>
              </a:rPr>
              <a:t>Q48) [CESPE MPOG 2015]</a:t>
            </a:r>
            <a:r>
              <a:rPr lang="pt-BR" altLang="en-US">
                <a:sym typeface="+mn-ea"/>
              </a:rPr>
              <a:t> Julgue o item subsequente, acerca dos conceitos de data mining, data warehouse e sistemas colaborativos.</a:t>
            </a:r>
            <a:endParaRPr lang="pt-BR" altLang="en-US"/>
          </a:p>
          <a:p>
            <a:pPr marL="0" indent="0">
              <a:buNone/>
            </a:pPr>
            <a:r>
              <a:rPr lang="pt-BR" altLang="en-US">
                <a:sym typeface="+mn-ea"/>
              </a:rPr>
              <a:t>Os sistemas colaborativos devem ser construídos para atenderem a grupos de especialidades específicas a fim de atingirem a efetividade de sua criação.</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Q46) [CESPE MEC 2015] </a:t>
            </a:r>
            <a:r>
              <a:rPr lang="pt-BR" altLang="en-US"/>
              <a:t>Julgue o item seguinte, referente a data mining.</a:t>
            </a:r>
          </a:p>
          <a:p>
            <a:pPr marL="0" indent="0">
              <a:buNone/>
            </a:pPr>
            <a:r>
              <a:rPr lang="pt-BR" altLang="en-US">
                <a:solidFill>
                  <a:srgbClr val="0070C0"/>
                </a:solidFill>
              </a:rPr>
              <a:t>A predição em algoritmos de data mining objetiva modelar funções sobre valores para apresentar o comportamento futuro de determinados atributos. </a:t>
            </a:r>
            <a:r>
              <a:rPr lang="pt-BR" altLang="en-US"/>
              <a:t>CERTO.</a:t>
            </a:r>
          </a:p>
          <a:p>
            <a:pPr marL="0" indent="0">
              <a:buNone/>
            </a:pPr>
            <a:r>
              <a:rPr lang="pt-BR" altLang="en-US" b="1"/>
              <a:t>Q47) [CESPE MPOG 2015]</a:t>
            </a:r>
            <a:r>
              <a:rPr lang="pt-BR" altLang="en-US"/>
              <a:t> Julgue o item subsequente, acerca dos conceitos de data mining, data warehouse e sistemas colaborativos.</a:t>
            </a:r>
          </a:p>
          <a:p>
            <a:pPr marL="0" indent="0">
              <a:buNone/>
            </a:pPr>
            <a:r>
              <a:rPr lang="pt-BR" altLang="en-US">
                <a:solidFill>
                  <a:srgbClr val="FF0000"/>
                </a:solidFill>
              </a:rPr>
              <a:t>Em data mining, a técnica boosting é utilizada para fazer a seleção inicial dos dados a serem analisados durante o estágio de construção do modelo. </a:t>
            </a:r>
            <a:r>
              <a:rPr lang="pt-BR" altLang="en-US"/>
              <a:t>ERRADO.</a:t>
            </a:r>
          </a:p>
          <a:p>
            <a:pPr marL="0" indent="0">
              <a:buNone/>
            </a:pPr>
            <a:r>
              <a:rPr lang="pt-BR" altLang="en-US" b="1">
                <a:sym typeface="+mn-ea"/>
              </a:rPr>
              <a:t>Q48) [CESPE MPOG 2015]</a:t>
            </a:r>
            <a:r>
              <a:rPr lang="pt-BR" altLang="en-US">
                <a:sym typeface="+mn-ea"/>
              </a:rPr>
              <a:t> Julgue o item subsequente, acerca dos conceitos de data mining, data warehouse e sistemas colaborativos.</a:t>
            </a:r>
            <a:endParaRPr lang="pt-BR" altLang="en-US"/>
          </a:p>
          <a:p>
            <a:pPr marL="0" indent="0">
              <a:buNone/>
            </a:pPr>
            <a:r>
              <a:rPr lang="pt-BR" altLang="en-US">
                <a:solidFill>
                  <a:srgbClr val="FF0000"/>
                </a:solidFill>
                <a:sym typeface="+mn-ea"/>
              </a:rPr>
              <a:t>Os sistemas colaborativos devem ser construídos para atenderem a grupos de especialidades específicas a fim de atingirem a efetividade de sua criação.</a:t>
            </a:r>
            <a:r>
              <a:rPr lang="pt-BR" altLang="en-US">
                <a:sym typeface="+mn-ea"/>
              </a:rPr>
              <a:t> ERRADO.</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Q49) [NC-UFPR ITAIPU 2015] </a:t>
            </a:r>
            <a:r>
              <a:rPr lang="pt-BR" altLang="en-US"/>
              <a:t>Qual é a funcionalidade do Oracle Data Mining que encontra aglomerados de objetos de dados semelhantes em algum sentido entre si?</a:t>
            </a:r>
          </a:p>
          <a:p>
            <a:pPr marL="0" indent="0">
              <a:buNone/>
            </a:pPr>
            <a:r>
              <a:rPr lang="pt-BR" altLang="en-US"/>
              <a:t>a) Aprior	</a:t>
            </a:r>
          </a:p>
          <a:p>
            <a:pPr marL="0" indent="0">
              <a:buNone/>
            </a:pPr>
            <a:r>
              <a:rPr lang="pt-BR" altLang="en-US"/>
              <a:t>b) Associação</a:t>
            </a:r>
          </a:p>
          <a:p>
            <a:pPr marL="0" indent="0">
              <a:buNone/>
            </a:pPr>
            <a:r>
              <a:rPr lang="pt-BR" altLang="en-US"/>
              <a:t>c) Classificação</a:t>
            </a:r>
          </a:p>
          <a:p>
            <a:pPr marL="0" indent="0">
              <a:buNone/>
            </a:pPr>
            <a:r>
              <a:rPr lang="pt-BR" altLang="en-US"/>
              <a:t>d) Clustering</a:t>
            </a:r>
          </a:p>
          <a:p>
            <a:pPr marL="0" indent="0">
              <a:buNone/>
            </a:pPr>
            <a:r>
              <a:rPr lang="pt-BR" altLang="en-US"/>
              <a:t>e) Regressão</a:t>
            </a:r>
          </a:p>
          <a:p>
            <a:pPr marL="0" indent="0">
              <a:buNone/>
            </a:pPr>
            <a:r>
              <a:rPr lang="pt-BR" altLang="en-US" b="1"/>
              <a:t>Q50) [CESPE TCU 2015] </a:t>
            </a:r>
            <a:r>
              <a:rPr lang="pt-BR" altLang="en-US"/>
              <a:t>No que concerne a data mining (mineração de dados) e big data, julgue o seguinte item.</a:t>
            </a:r>
          </a:p>
          <a:p>
            <a:pPr marL="0" indent="0">
              <a:buNone/>
            </a:pPr>
            <a:r>
              <a:rPr lang="pt-BR" altLang="en-US"/>
              <a:t>No ambiente organizacional, devido à grande quantidade de dados, não é recomendado o emprego de data mining para atividades ligadas a marketing.</a:t>
            </a:r>
          </a:p>
          <a:p>
            <a:pPr marL="0" indent="0">
              <a:buNone/>
            </a:pPr>
            <a:endParaRPr lang="pt-BR"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Objetivos Data Mining</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A mineração de dados costuma ser executada com alguns objetivos finais ou aplicações.</a:t>
            </a:r>
          </a:p>
          <a:p>
            <a:pPr marL="0" indent="0">
              <a:buNone/>
            </a:pPr>
            <a:r>
              <a:rPr lang="pt-BR" altLang="en-US"/>
              <a:t>De um modo geral,esses objetivos se encontram nas seguintes classes:</a:t>
            </a:r>
          </a:p>
          <a:p>
            <a:pPr marL="514350" indent="-514350">
              <a:buAutoNum type="arabicPeriod"/>
            </a:pPr>
            <a:r>
              <a:rPr lang="pt-BR" altLang="en-US"/>
              <a:t>Previsão.</a:t>
            </a:r>
          </a:p>
          <a:p>
            <a:pPr marL="514350" indent="-514350">
              <a:buAutoNum type="arabicPeriod"/>
            </a:pPr>
            <a:r>
              <a:rPr lang="pt-BR" altLang="en-US"/>
              <a:t>Identificação.</a:t>
            </a:r>
          </a:p>
          <a:p>
            <a:pPr marL="514350" indent="-514350">
              <a:buAutoNum type="arabicPeriod"/>
            </a:pPr>
            <a:r>
              <a:rPr lang="pt-BR" altLang="en-US"/>
              <a:t>Classificação.</a:t>
            </a:r>
          </a:p>
          <a:p>
            <a:pPr marL="514350" indent="-514350">
              <a:buAutoNum type="arabicPeriod"/>
            </a:pPr>
            <a:r>
              <a:rPr lang="pt-BR" altLang="en-US"/>
              <a:t>Otimização.</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Q49) [NC-UFPR ITAIPU 2015] </a:t>
            </a:r>
            <a:r>
              <a:rPr lang="pt-BR" altLang="en-US"/>
              <a:t>Qual é a funcionalidade do Oracle Data Mining que encontra aglomerados de objetos de dados semelhantes em algum sentido entre si?</a:t>
            </a:r>
          </a:p>
          <a:p>
            <a:pPr marL="0" indent="0">
              <a:buNone/>
            </a:pPr>
            <a:r>
              <a:rPr lang="pt-BR" altLang="en-US"/>
              <a:t>a) Aprior	</a:t>
            </a:r>
          </a:p>
          <a:p>
            <a:pPr marL="0" indent="0">
              <a:buNone/>
            </a:pPr>
            <a:r>
              <a:rPr lang="pt-BR" altLang="en-US"/>
              <a:t>b) Associação</a:t>
            </a:r>
          </a:p>
          <a:p>
            <a:pPr marL="0" indent="0">
              <a:buNone/>
            </a:pPr>
            <a:r>
              <a:rPr lang="pt-BR" altLang="en-US"/>
              <a:t>c) Classificação</a:t>
            </a:r>
          </a:p>
          <a:p>
            <a:pPr marL="0" indent="0">
              <a:buNone/>
            </a:pPr>
            <a:r>
              <a:rPr lang="pt-BR" altLang="en-US">
                <a:solidFill>
                  <a:srgbClr val="0070C0"/>
                </a:solidFill>
              </a:rPr>
              <a:t>d) Clustering</a:t>
            </a:r>
            <a:endParaRPr lang="pt-BR" altLang="en-US"/>
          </a:p>
          <a:p>
            <a:pPr marL="0" indent="0">
              <a:buNone/>
            </a:pPr>
            <a:r>
              <a:rPr lang="pt-BR" altLang="en-US"/>
              <a:t>e) Regressão</a:t>
            </a:r>
          </a:p>
          <a:p>
            <a:pPr marL="0" indent="0">
              <a:buNone/>
            </a:pPr>
            <a:r>
              <a:rPr lang="pt-BR" altLang="en-US" b="1"/>
              <a:t>Q50) [CESPE TCU 2015] </a:t>
            </a:r>
            <a:r>
              <a:rPr lang="pt-BR" altLang="en-US"/>
              <a:t>No que concerne a data mining (mineração de dados) e big data, julgue o seguinte item.</a:t>
            </a:r>
          </a:p>
          <a:p>
            <a:pPr marL="0" indent="0">
              <a:buNone/>
            </a:pPr>
            <a:r>
              <a:rPr lang="pt-BR" altLang="en-US">
                <a:solidFill>
                  <a:srgbClr val="FF0000"/>
                </a:solidFill>
              </a:rPr>
              <a:t>No ambiente organizacional, devido à grande quantidade de dados, não é recomendado o emprego de data mining para atividades ligadas a marketing.</a:t>
            </a:r>
            <a:r>
              <a:rPr lang="pt-BR" altLang="en-US"/>
              <a:t> ERRADO.</a:t>
            </a:r>
          </a:p>
          <a:p>
            <a:pPr marL="0" indent="0">
              <a:buNone/>
            </a:pPr>
            <a:endParaRPr lang="pt-BR"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Q51) [CESPE TCU 2015] </a:t>
            </a:r>
            <a:r>
              <a:rPr lang="pt-BR" altLang="en-US"/>
              <a:t>No que concerne a data mining (mineração de dados) e big data, julgue o seguinte item.</a:t>
            </a:r>
          </a:p>
          <a:p>
            <a:pPr marL="0" indent="0">
              <a:buNone/>
            </a:pPr>
            <a:r>
              <a:rPr lang="pt-BR" altLang="en-US"/>
              <a:t>O uso prático de data mining envolve o emprego de processos, ferramentas, técnicas e métodos oriundos da matemática, da estatística e da computação, inclusive de inteligência artificial.</a:t>
            </a:r>
          </a:p>
          <a:p>
            <a:pPr marL="0" indent="0">
              <a:buNone/>
            </a:pPr>
            <a:r>
              <a:rPr lang="pt-BR" altLang="en-US" b="1"/>
              <a:t>Q52) [FUNCAB Sinesp 2015] </a:t>
            </a:r>
            <a:r>
              <a:rPr lang="pt-BR" altLang="en-US"/>
              <a:t>Na área de soluções de suporte à decisão, o processo de descobrir correlações, padrões e tendências relevantes, analisando uma grande quantidade de dados armazenados em repositórios, é conhecido como data:</a:t>
            </a:r>
            <a:endParaRPr lang="pt-BR" altLang="en-US" b="1"/>
          </a:p>
          <a:p>
            <a:pPr marL="0" indent="0">
              <a:buNone/>
            </a:pPr>
            <a:r>
              <a:rPr lang="pt-BR" altLang="en-US"/>
              <a:t>a) warehouse.</a:t>
            </a:r>
          </a:p>
          <a:p>
            <a:pPr marL="0" indent="0">
              <a:buNone/>
            </a:pPr>
            <a:r>
              <a:rPr lang="pt-BR" altLang="en-US"/>
              <a:t>b) mining.</a:t>
            </a:r>
          </a:p>
          <a:p>
            <a:pPr marL="0" indent="0">
              <a:buNone/>
            </a:pPr>
            <a:r>
              <a:rPr lang="pt-BR" altLang="en-US"/>
              <a:t>c) analysis.</a:t>
            </a:r>
          </a:p>
          <a:p>
            <a:pPr marL="0" indent="0">
              <a:buNone/>
            </a:pPr>
            <a:r>
              <a:rPr lang="pt-BR" altLang="en-US"/>
              <a:t>d) pattern.</a:t>
            </a:r>
          </a:p>
          <a:p>
            <a:pPr marL="0" indent="0">
              <a:buNone/>
            </a:pPr>
            <a:r>
              <a:rPr lang="pt-BR" altLang="en-US"/>
              <a:t>e) integration.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a:bodyPr>
          <a:lstStyle/>
          <a:p>
            <a:pPr marL="0" indent="0">
              <a:buNone/>
            </a:pPr>
            <a:r>
              <a:rPr lang="pt-BR" altLang="en-US" b="1"/>
              <a:t>Q51) [CESPE TCU 2015] </a:t>
            </a:r>
            <a:r>
              <a:rPr lang="pt-BR" altLang="en-US"/>
              <a:t>No que concerne a data mining (mineração de dados) e big data, julgue o seguinte item.</a:t>
            </a:r>
          </a:p>
          <a:p>
            <a:pPr marL="0" indent="0">
              <a:buNone/>
            </a:pPr>
            <a:r>
              <a:rPr lang="pt-BR" altLang="en-US">
                <a:solidFill>
                  <a:srgbClr val="0070C0"/>
                </a:solidFill>
              </a:rPr>
              <a:t>O uso prático de data mining envolve o emprego de processos, ferramentas, técnicas e métodos oriundos da matemática, da estatística e da computação, inclusive de inteligência artificial. </a:t>
            </a:r>
            <a:r>
              <a:rPr lang="pt-BR" altLang="en-US"/>
              <a:t>CERTO.</a:t>
            </a:r>
          </a:p>
          <a:p>
            <a:pPr marL="0" indent="0">
              <a:buNone/>
            </a:pPr>
            <a:r>
              <a:rPr lang="pt-BR" altLang="en-US" b="1"/>
              <a:t>Q52) [FUNCAB Sinesp 2015] </a:t>
            </a:r>
            <a:r>
              <a:rPr lang="pt-BR" altLang="en-US"/>
              <a:t>Na área de soluções de suporte à decisão, o processo de descobrir correlações, padrões e tendências relevantes, analisando uma grande quantidade de dados armazenados em repositórios, é conhecido como data:</a:t>
            </a:r>
            <a:endParaRPr lang="pt-BR" altLang="en-US" b="1"/>
          </a:p>
          <a:p>
            <a:pPr marL="0" indent="0">
              <a:buNone/>
            </a:pPr>
            <a:r>
              <a:rPr lang="pt-BR" altLang="en-US"/>
              <a:t>a) warehouse.</a:t>
            </a:r>
          </a:p>
          <a:p>
            <a:pPr marL="0" indent="0">
              <a:buNone/>
            </a:pPr>
            <a:r>
              <a:rPr lang="pt-BR" altLang="en-US">
                <a:solidFill>
                  <a:srgbClr val="0070C0"/>
                </a:solidFill>
              </a:rPr>
              <a:t>b) mining.</a:t>
            </a:r>
            <a:endParaRPr lang="pt-BR" altLang="en-US"/>
          </a:p>
          <a:p>
            <a:pPr marL="0" indent="0">
              <a:buNone/>
            </a:pPr>
            <a:r>
              <a:rPr lang="pt-BR" altLang="en-US"/>
              <a:t>c) analysis.</a:t>
            </a:r>
          </a:p>
          <a:p>
            <a:pPr marL="0" indent="0">
              <a:buNone/>
            </a:pPr>
            <a:r>
              <a:rPr lang="pt-BR" altLang="en-US"/>
              <a:t>d) pattern.</a:t>
            </a:r>
          </a:p>
          <a:p>
            <a:pPr marL="0" indent="0">
              <a:buNone/>
            </a:pPr>
            <a:r>
              <a:rPr lang="pt-BR" altLang="en-US"/>
              <a:t>e) integration.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Q53) [CESPE DEPEN 2015] </a:t>
            </a:r>
            <a:r>
              <a:rPr lang="pt-BR" altLang="en-US"/>
              <a:t>Acerca de datawarehouse e datamining, julgue o item subsequente.</a:t>
            </a:r>
          </a:p>
          <a:p>
            <a:pPr marL="0" indent="0">
              <a:buNone/>
            </a:pPr>
            <a:r>
              <a:rPr lang="pt-BR" altLang="en-US"/>
              <a:t>Os objetivos do datamining incluem identificar os tipos de relacionamentos que se estabelecem entre informações armazenadas em um grande repositório.</a:t>
            </a:r>
          </a:p>
          <a:p>
            <a:pPr marL="0" indent="0">
              <a:buNone/>
            </a:pPr>
            <a:r>
              <a:rPr lang="pt-BR" altLang="en-US" b="1"/>
              <a:t>Q54) [VUNESP PRODEST-ES 2014]</a:t>
            </a:r>
            <a:r>
              <a:rPr lang="pt-BR" altLang="en-US"/>
              <a:t> No data mining, uma das formas de se obter conhecimento é por meio das Regras de Associação, que buscam eventuais associações entre 2 determinados produtos, um denominado antecedente e o outro, consequente. Uma medida utilizada nesse tipo de regra é denominada ‘suporte’, que representa</a:t>
            </a:r>
          </a:p>
          <a:p>
            <a:pPr marL="0" indent="0">
              <a:buNone/>
            </a:pPr>
            <a:r>
              <a:rPr lang="pt-BR" altLang="en-US"/>
              <a:t>a) a fração da população-alvo que satisfaz o antecedente e o consequente.</a:t>
            </a:r>
          </a:p>
          <a:p>
            <a:pPr marL="0" indent="0">
              <a:buNone/>
            </a:pPr>
            <a:r>
              <a:rPr lang="pt-BR" altLang="en-US"/>
              <a:t>b) a razão entre o produto antecedente e o consequente.</a:t>
            </a:r>
          </a:p>
          <a:p>
            <a:pPr marL="0" indent="0">
              <a:buNone/>
            </a:pPr>
            <a:r>
              <a:rPr lang="pt-BR" altLang="en-US"/>
              <a:t>c) a razão entre o produto consequente e o precedente.</a:t>
            </a:r>
          </a:p>
          <a:p>
            <a:pPr marL="0" indent="0">
              <a:buNone/>
            </a:pPr>
            <a:r>
              <a:rPr lang="pt-BR" altLang="en-US"/>
              <a:t>d) o número absoluto da população-alvo que satisfaz o antecedente e o consequente</a:t>
            </a:r>
          </a:p>
          <a:p>
            <a:pPr marL="0" indent="0">
              <a:buNone/>
            </a:pPr>
            <a:r>
              <a:rPr lang="pt-BR" altLang="en-US"/>
              <a:t>e) o número absoluto de produtos do tipo antecedente.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259080"/>
            <a:ext cx="10660380" cy="6549390"/>
          </a:xfrm>
        </p:spPr>
        <p:txBody>
          <a:bodyPr>
            <a:normAutofit lnSpcReduction="20000"/>
          </a:bodyPr>
          <a:lstStyle/>
          <a:p>
            <a:pPr marL="0" indent="0">
              <a:buNone/>
            </a:pPr>
            <a:r>
              <a:rPr lang="pt-BR" altLang="en-US" b="1"/>
              <a:t>Q53) [CESPE DEPEN 2015] </a:t>
            </a:r>
            <a:r>
              <a:rPr lang="pt-BR" altLang="en-US"/>
              <a:t>Acerca de datawarehouse e datamining, julgue o item subsequente.</a:t>
            </a:r>
          </a:p>
          <a:p>
            <a:pPr marL="0" indent="0">
              <a:buNone/>
            </a:pPr>
            <a:r>
              <a:rPr lang="pt-BR" altLang="en-US">
                <a:solidFill>
                  <a:srgbClr val="0070C0"/>
                </a:solidFill>
              </a:rPr>
              <a:t>Os objetivos do datamining incluem identificar os tipos de relacionamentos que se estabelecem entre informações armazenadas em um grande repositório.</a:t>
            </a:r>
            <a:r>
              <a:rPr lang="pt-BR" altLang="en-US"/>
              <a:t> CERTO.</a:t>
            </a:r>
          </a:p>
          <a:p>
            <a:pPr marL="0" indent="0">
              <a:buNone/>
            </a:pPr>
            <a:r>
              <a:rPr lang="pt-BR" altLang="en-US" b="1"/>
              <a:t>Q54) [VUNESP PRODEST-ES 2014]</a:t>
            </a:r>
            <a:r>
              <a:rPr lang="pt-BR" altLang="en-US"/>
              <a:t> No data mining, uma das formas de se obter conhecimento é por meio das Regras de Associação, que buscam eventuais associações entre 2 determinados produtos, um denominado antecedente e o outro, consequente. Uma medida utilizada nesse tipo de regra é denominada ‘suporte’, que representa</a:t>
            </a:r>
          </a:p>
          <a:p>
            <a:pPr marL="0" indent="0">
              <a:buNone/>
            </a:pPr>
            <a:r>
              <a:rPr lang="pt-BR" altLang="en-US">
                <a:solidFill>
                  <a:srgbClr val="0070C0"/>
                </a:solidFill>
              </a:rPr>
              <a:t>a) a fração da população-alvo que satisfaz o antecedente e o consequente.</a:t>
            </a:r>
            <a:endParaRPr lang="pt-BR" altLang="en-US"/>
          </a:p>
          <a:p>
            <a:pPr marL="0" indent="0">
              <a:buNone/>
            </a:pPr>
            <a:r>
              <a:rPr lang="pt-BR" altLang="en-US"/>
              <a:t>b) a razão entre o produto antecedente e o consequente.</a:t>
            </a:r>
          </a:p>
          <a:p>
            <a:pPr marL="0" indent="0">
              <a:buNone/>
            </a:pPr>
            <a:r>
              <a:rPr lang="pt-BR" altLang="en-US"/>
              <a:t>c) a razão entre o produto consequente e o precedente.</a:t>
            </a:r>
          </a:p>
          <a:p>
            <a:pPr marL="0" indent="0">
              <a:buNone/>
            </a:pPr>
            <a:r>
              <a:rPr lang="pt-BR" altLang="en-US"/>
              <a:t>d) o número absoluto da população-alvo que satisfaz o antecedente e o consequente</a:t>
            </a:r>
          </a:p>
          <a:p>
            <a:pPr marL="0" indent="0">
              <a:buNone/>
            </a:pPr>
            <a:r>
              <a:rPr lang="pt-BR" altLang="en-US"/>
              <a:t>e) o número absoluto de produtos do tipo antecedente.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1275"/>
            <a:ext cx="10660380" cy="6913880"/>
          </a:xfrm>
        </p:spPr>
        <p:txBody>
          <a:bodyPr>
            <a:normAutofit fontScale="70000"/>
          </a:bodyPr>
          <a:lstStyle/>
          <a:p>
            <a:pPr marL="0" indent="0">
              <a:buNone/>
            </a:pPr>
            <a:r>
              <a:rPr lang="pt-BR" altLang="en-US" b="1"/>
              <a:t>Q55) [VUNESP TJ-PA 2014] </a:t>
            </a:r>
            <a:r>
              <a:rPr lang="pt-BR" altLang="en-US"/>
              <a:t>Uma das tarefas implementadas por uma ferramenta de Data Mining consiste em realizar a determinação de um valor futuro de determinada característica ou atributo de um regis- tro ou conjunto de registros. Tal tarefa corresponde à</a:t>
            </a:r>
          </a:p>
          <a:p>
            <a:pPr marL="0" indent="0">
              <a:buNone/>
            </a:pPr>
            <a:r>
              <a:rPr lang="pt-BR" altLang="en-US"/>
              <a:t>a) normalização.</a:t>
            </a:r>
          </a:p>
          <a:p>
            <a:pPr marL="0" indent="0">
              <a:buNone/>
            </a:pPr>
            <a:r>
              <a:rPr lang="pt-BR" altLang="en-US"/>
              <a:t>b) indexação.</a:t>
            </a:r>
          </a:p>
          <a:p>
            <a:pPr marL="0" indent="0">
              <a:buNone/>
            </a:pPr>
            <a:r>
              <a:rPr lang="pt-BR" altLang="en-US"/>
              <a:t>c) análise de afinidade.</a:t>
            </a:r>
          </a:p>
          <a:p>
            <a:pPr marL="0" indent="0">
              <a:buNone/>
            </a:pPr>
            <a:r>
              <a:rPr lang="pt-BR" altLang="en-US"/>
              <a:t>d) predição.</a:t>
            </a:r>
          </a:p>
          <a:p>
            <a:pPr marL="0" indent="0">
              <a:buNone/>
            </a:pPr>
            <a:r>
              <a:rPr lang="pt-BR" altLang="en-US"/>
              <a:t>e) análise de equivalência</a:t>
            </a:r>
          </a:p>
          <a:p>
            <a:pPr marL="0" indent="0">
              <a:buNone/>
            </a:pPr>
            <a:r>
              <a:rPr lang="pt-BR" altLang="en-US" b="1"/>
              <a:t>Q56) [FUNCAB MDA 2014] </a:t>
            </a:r>
            <a:r>
              <a:rPr lang="pt-BR" altLang="en-US"/>
              <a:t>O sucesso de um Data Warehouse pode depender da ferramenta certa para as necessidades de seus usuários. Uma categoria de ferramentas de análise é denominada open-end, que permite ao usuário avaliar tendências e padrões não conhecidos entre os dados e utiliza-se das mais modernas técnicas de computação, como redes neurais, algoritmos genéticos e lógica nebulosa.</a:t>
            </a:r>
          </a:p>
          <a:p>
            <a:pPr marL="0" indent="0">
              <a:buNone/>
            </a:pPr>
            <a:r>
              <a:rPr lang="pt-BR" altLang="en-US"/>
              <a:t>Esse tipo de ferramenta é conhecido como:</a:t>
            </a:r>
          </a:p>
          <a:p>
            <a:pPr marL="0" indent="0">
              <a:buNone/>
            </a:pPr>
            <a:r>
              <a:rPr lang="pt-BR" altLang="en-US"/>
              <a:t>a) Data Set.</a:t>
            </a:r>
          </a:p>
          <a:p>
            <a:pPr marL="0" indent="0">
              <a:buNone/>
            </a:pPr>
            <a:r>
              <a:rPr lang="pt-BR" altLang="en-US"/>
              <a:t>b) Data Mart.</a:t>
            </a:r>
          </a:p>
          <a:p>
            <a:pPr marL="0" indent="0">
              <a:buNone/>
            </a:pPr>
            <a:r>
              <a:rPr lang="pt-BR" altLang="en-US"/>
              <a:t>c) Data Mining.</a:t>
            </a:r>
          </a:p>
          <a:p>
            <a:pPr marL="0" indent="0">
              <a:buNone/>
            </a:pPr>
            <a:r>
              <a:rPr lang="pt-BR" altLang="en-US"/>
              <a:t>d) Data Analysis.</a:t>
            </a:r>
          </a:p>
          <a:p>
            <a:pPr marL="0" indent="0">
              <a:buNone/>
            </a:pPr>
            <a:r>
              <a:rPr lang="pt-BR" altLang="en-US"/>
              <a:t>e) Data Modeling.</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1275"/>
            <a:ext cx="10660380" cy="6913880"/>
          </a:xfrm>
        </p:spPr>
        <p:txBody>
          <a:bodyPr>
            <a:normAutofit fontScale="70000"/>
          </a:bodyPr>
          <a:lstStyle/>
          <a:p>
            <a:pPr marL="0" indent="0">
              <a:buNone/>
            </a:pPr>
            <a:r>
              <a:rPr lang="pt-BR" altLang="en-US" b="1"/>
              <a:t>Q55) [VUNESP TJ-PA 2014] </a:t>
            </a:r>
            <a:r>
              <a:rPr lang="pt-BR" altLang="en-US"/>
              <a:t>Uma das tarefas implementadas por uma ferramenta de Data Mining consiste em realizar a determinação de um valor futuro de determinada característica ou atributo de um regis- tro ou conjunto de registros. Tal tarefa corresponde à</a:t>
            </a:r>
          </a:p>
          <a:p>
            <a:pPr marL="0" indent="0">
              <a:buNone/>
            </a:pPr>
            <a:r>
              <a:rPr lang="pt-BR" altLang="en-US"/>
              <a:t>a) normalização.</a:t>
            </a:r>
          </a:p>
          <a:p>
            <a:pPr marL="0" indent="0">
              <a:buNone/>
            </a:pPr>
            <a:r>
              <a:rPr lang="pt-BR" altLang="en-US"/>
              <a:t>b) indexação.</a:t>
            </a:r>
          </a:p>
          <a:p>
            <a:pPr marL="0" indent="0">
              <a:buNone/>
            </a:pPr>
            <a:r>
              <a:rPr lang="pt-BR" altLang="en-US"/>
              <a:t>c) análise de afinidade.</a:t>
            </a:r>
          </a:p>
          <a:p>
            <a:pPr marL="0" indent="0">
              <a:buNone/>
            </a:pPr>
            <a:r>
              <a:rPr lang="pt-BR" altLang="en-US">
                <a:solidFill>
                  <a:srgbClr val="0070C0"/>
                </a:solidFill>
              </a:rPr>
              <a:t>d) predição.</a:t>
            </a:r>
            <a:endParaRPr lang="pt-BR" altLang="en-US"/>
          </a:p>
          <a:p>
            <a:pPr marL="0" indent="0">
              <a:buNone/>
            </a:pPr>
            <a:r>
              <a:rPr lang="pt-BR" altLang="en-US"/>
              <a:t>e) análise de equivalência</a:t>
            </a:r>
          </a:p>
          <a:p>
            <a:pPr marL="0" indent="0">
              <a:buNone/>
            </a:pPr>
            <a:r>
              <a:rPr lang="pt-BR" altLang="en-US" b="1"/>
              <a:t>Q56) [FUNCAB MDA 2014] </a:t>
            </a:r>
            <a:r>
              <a:rPr lang="pt-BR" altLang="en-US"/>
              <a:t>O sucesso de um Data Warehouse pode depender da ferramenta certa para as necessidades de seus usuários. Uma categoria de ferramentas de análise é denominada open-end, que permite ao usuário avaliar tendências e padrões não conhecidos entre os dados e utiliza-se das mais modernas técnicas de computação, como redes neurais, algoritmos genéticos e lógica nebulosa.</a:t>
            </a:r>
          </a:p>
          <a:p>
            <a:pPr marL="0" indent="0">
              <a:buNone/>
            </a:pPr>
            <a:r>
              <a:rPr lang="pt-BR" altLang="en-US"/>
              <a:t>Esse tipo de ferramenta é conhecido como:</a:t>
            </a:r>
          </a:p>
          <a:p>
            <a:pPr marL="0" indent="0">
              <a:buNone/>
            </a:pPr>
            <a:r>
              <a:rPr lang="pt-BR" altLang="en-US"/>
              <a:t>a) Data Set.</a:t>
            </a:r>
          </a:p>
          <a:p>
            <a:pPr marL="0" indent="0">
              <a:buNone/>
            </a:pPr>
            <a:r>
              <a:rPr lang="pt-BR" altLang="en-US"/>
              <a:t>b) Data Mart.</a:t>
            </a:r>
          </a:p>
          <a:p>
            <a:pPr marL="0" indent="0">
              <a:buNone/>
            </a:pPr>
            <a:r>
              <a:rPr lang="pt-BR" altLang="en-US">
                <a:solidFill>
                  <a:srgbClr val="0070C0"/>
                </a:solidFill>
              </a:rPr>
              <a:t>c) Data Mining.</a:t>
            </a:r>
            <a:endParaRPr lang="pt-BR" altLang="en-US"/>
          </a:p>
          <a:p>
            <a:pPr marL="0" indent="0">
              <a:buNone/>
            </a:pPr>
            <a:r>
              <a:rPr lang="pt-BR" altLang="en-US"/>
              <a:t>d) Data Analysis.</a:t>
            </a:r>
          </a:p>
          <a:p>
            <a:pPr marL="0" indent="0">
              <a:buNone/>
            </a:pPr>
            <a:r>
              <a:rPr lang="pt-BR" altLang="en-US"/>
              <a:t>e) Data Modeling.</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1275"/>
            <a:ext cx="10660380" cy="6913880"/>
          </a:xfrm>
        </p:spPr>
        <p:txBody>
          <a:bodyPr>
            <a:normAutofit lnSpcReduction="20000"/>
          </a:bodyPr>
          <a:lstStyle/>
          <a:p>
            <a:pPr marL="0" indent="0">
              <a:buNone/>
            </a:pPr>
            <a:r>
              <a:rPr lang="pt-BR" altLang="en-US" b="1"/>
              <a:t>Q57) [FUNDATEC SEFAZ-RS 2014] </a:t>
            </a:r>
            <a:r>
              <a:rPr lang="pt-BR" altLang="en-US"/>
              <a:t>Há uma tecnologia que é empregada sobre grandes volumes de dados para descobrir novas informações em função de regras e padrões existentes nesses dados. Normalmente, tais informações não são obtidas simplesmente consultando os dados armazenados em bancos de dados. Por exemplo: uma das maiores redes de varejo dos Estados Unidos descobriu, em seu enorme banco de dados, por meio do uso dessa tecnologia, que o aumento das vendas de fraldas descartáveis, nas sextas-feiras, estava relacionada às vendas de cerveja, sendo que, geralmente, os compradores eram homens. Como oportunidade de negócio, a rede varejista colocou os produtos lado a lado, resultando em um aumento expressivo nas vendas de ambos os produtos. Para obter tais descobertas, essa tecnologia usa diversas técnicas, tais como associação, classificação e predição, dentre outras. Nesse caso, essa tecnologia é chamada de:</a:t>
            </a:r>
          </a:p>
          <a:p>
            <a:pPr marL="0" indent="0">
              <a:buNone/>
            </a:pPr>
            <a:r>
              <a:rPr lang="pt-BR" altLang="en-US"/>
              <a:t>a) Data Mart.</a:t>
            </a:r>
          </a:p>
          <a:p>
            <a:pPr marL="0" indent="0">
              <a:buNone/>
            </a:pPr>
            <a:r>
              <a:rPr lang="pt-BR" altLang="en-US"/>
              <a:t>b) Data mining.</a:t>
            </a:r>
          </a:p>
          <a:p>
            <a:pPr marL="0" indent="0">
              <a:buNone/>
            </a:pPr>
            <a:r>
              <a:rPr lang="pt-BR" altLang="en-US"/>
              <a:t>c) Data Warehouse</a:t>
            </a:r>
          </a:p>
          <a:p>
            <a:pPr marL="0" indent="0">
              <a:buNone/>
            </a:pPr>
            <a:r>
              <a:rPr lang="pt-BR" altLang="en-US"/>
              <a:t>d) Business intelligence.</a:t>
            </a:r>
          </a:p>
          <a:p>
            <a:pPr marL="0" indent="0">
              <a:buNone/>
            </a:pPr>
            <a:r>
              <a:rPr lang="pt-BR" altLang="en-US"/>
              <a:t>e) OLAP.</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1275"/>
            <a:ext cx="10660380" cy="6913880"/>
          </a:xfrm>
        </p:spPr>
        <p:txBody>
          <a:bodyPr>
            <a:normAutofit lnSpcReduction="20000"/>
          </a:bodyPr>
          <a:lstStyle/>
          <a:p>
            <a:pPr marL="0" indent="0">
              <a:buNone/>
            </a:pPr>
            <a:r>
              <a:rPr lang="pt-BR" altLang="en-US" b="1"/>
              <a:t>Q57) [FUNDATEC SEFAZ-RS 2014] </a:t>
            </a:r>
            <a:r>
              <a:rPr lang="pt-BR" altLang="en-US"/>
              <a:t>Há uma tecnologia que é empregada sobre grandes volumes de dados para descobrir novas informações em função de regras e padrões existentes nesses dados. Normalmente, tais informações não são obtidas simplesmente consultando os dados armazenados em bancos de dados. Por exemplo: uma das maiores redes de varejo dos Estados Unidos descobriu, em seu enorme banco de dados, por meio do uso dessa tecnologia, que o aumento das vendas de fraldas descartáveis, nas sextas-feiras, estava relacionada às vendas de cerveja, sendo que, geralmente, os compradores eram homens. Como oportunidade de negócio, a rede varejista colocou os produtos lado a lado, resultando em um aumento expressivo nas vendas de ambos os produtos. Para obter tais descobertas, essa tecnologia usa diversas técnicas, tais como associação, classificação e predição, dentre outras. Nesse caso, essa tecnologia é chamada de:</a:t>
            </a:r>
          </a:p>
          <a:p>
            <a:pPr marL="0" indent="0">
              <a:buNone/>
            </a:pPr>
            <a:r>
              <a:rPr lang="pt-BR" altLang="en-US"/>
              <a:t>a) Data Mart.</a:t>
            </a:r>
          </a:p>
          <a:p>
            <a:pPr marL="0" indent="0">
              <a:buNone/>
            </a:pPr>
            <a:r>
              <a:rPr lang="pt-BR" altLang="en-US">
                <a:solidFill>
                  <a:srgbClr val="0070C0"/>
                </a:solidFill>
              </a:rPr>
              <a:t>b) Data mining.</a:t>
            </a:r>
            <a:endParaRPr lang="pt-BR" altLang="en-US"/>
          </a:p>
          <a:p>
            <a:pPr marL="0" indent="0">
              <a:buNone/>
            </a:pPr>
            <a:r>
              <a:rPr lang="pt-BR" altLang="en-US"/>
              <a:t>c) Data Warehouse</a:t>
            </a:r>
          </a:p>
          <a:p>
            <a:pPr marL="0" indent="0">
              <a:buNone/>
            </a:pPr>
            <a:r>
              <a:rPr lang="pt-BR" altLang="en-US"/>
              <a:t>d) Business intelligence.</a:t>
            </a:r>
          </a:p>
          <a:p>
            <a:pPr marL="0" indent="0">
              <a:buNone/>
            </a:pPr>
            <a:r>
              <a:rPr lang="pt-BR" altLang="en-US"/>
              <a:t>e) OLAP.</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Q58) [FUNCAB MDA 2014] </a:t>
            </a:r>
            <a:r>
              <a:rPr lang="pt-BR" altLang="en-US"/>
              <a:t>Nos processos de Data Mining, a partir de uma massa de dados, uma técnica estatística cria e organiza regras de classificação em formato de diagramas, que vão ordenar suas observações ou predizer resultados futuros. Uma das abordagens empregadas nessa técnica é a estratificação, que determina regras para que se possa designar cada caso a uma dentre várias categorias existentes, como, por exemplo, classificar um cliente tomador de crédito em um grupo de elevado, médio ou baixo risco.</a:t>
            </a:r>
          </a:p>
          <a:p>
            <a:pPr marL="0" indent="0">
              <a:buNone/>
            </a:pPr>
            <a:r>
              <a:rPr lang="pt-BR" altLang="en-US"/>
              <a:t>Essa técnica estatística é denominada: </a:t>
            </a:r>
          </a:p>
          <a:p>
            <a:pPr marL="0" indent="0">
              <a:buNone/>
            </a:pPr>
            <a:r>
              <a:rPr lang="pt-BR" altLang="en-US"/>
              <a:t>a) diagrama de regressão.</a:t>
            </a:r>
          </a:p>
          <a:p>
            <a:pPr marL="0" indent="0">
              <a:buNone/>
            </a:pPr>
            <a:r>
              <a:rPr lang="pt-BR" altLang="en-US"/>
              <a:t>b) gráfico de estrutura.</a:t>
            </a:r>
          </a:p>
          <a:p>
            <a:pPr marL="0" indent="0">
              <a:buNone/>
            </a:pPr>
            <a:r>
              <a:rPr lang="pt-BR" altLang="en-US"/>
              <a:t>c) árvore de decisão.</a:t>
            </a:r>
          </a:p>
          <a:p>
            <a:pPr marL="0" indent="0">
              <a:buNone/>
            </a:pPr>
            <a:r>
              <a:rPr lang="pt-BR" altLang="en-US"/>
              <a:t>d) rede neural.</a:t>
            </a:r>
          </a:p>
          <a:p>
            <a:pPr marL="0" indent="0">
              <a:buNone/>
            </a:pPr>
            <a:r>
              <a:rPr lang="pt-BR" altLang="en-US"/>
              <a:t>e) histograma.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Previsão</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A mineração de dados pode mostrar certos atributos dos dados se comportarão no futuro.</a:t>
            </a:r>
          </a:p>
          <a:p>
            <a:r>
              <a:rPr lang="pt-BR" altLang="en-US"/>
              <a:t>Alguns exemplos de mineração de dados previsível incluem a análise de transações de compra para prever o que os consumidores comprarão sob certos descontos, quanto volume de vendas uma loja gerará em determinado período e se a exclusão de uma linha de produtos gerará mais lucro.</a:t>
            </a:r>
          </a:p>
          <a:p>
            <a:r>
              <a:rPr lang="pt-BR" altLang="en-US"/>
              <a:t>Em tais aplicações, a lógica de negócio é usada junto com a mineração de dados.</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Q58) [FUNCAB MDA 2014] </a:t>
            </a:r>
            <a:r>
              <a:rPr lang="pt-BR" altLang="en-US"/>
              <a:t>Nos processos de Data Mining, a partir de uma massa de dados, uma técnica estatística cria e organiza regras de classificação em formato de diagramas, que vão ordenar suas observações ou predizer resultados futuros. Uma das abordagens empregadas nessa técnica é a estratificação, que determina regras para que se possa designar cada caso a uma dentre várias categorias existentes, como, por exemplo, classificar um cliente tomador de crédito em um grupo de elevado, médio ou baixo risco.</a:t>
            </a:r>
          </a:p>
          <a:p>
            <a:pPr marL="0" indent="0">
              <a:buNone/>
            </a:pPr>
            <a:r>
              <a:rPr lang="pt-BR" altLang="en-US"/>
              <a:t>Essa técnica estatística é denominada: </a:t>
            </a:r>
          </a:p>
          <a:p>
            <a:pPr marL="0" indent="0">
              <a:buNone/>
            </a:pPr>
            <a:r>
              <a:rPr lang="pt-BR" altLang="en-US"/>
              <a:t>a) diagrama de regressão.</a:t>
            </a:r>
          </a:p>
          <a:p>
            <a:pPr marL="0" indent="0">
              <a:buNone/>
            </a:pPr>
            <a:r>
              <a:rPr lang="pt-BR" altLang="en-US"/>
              <a:t>b) gráfico de estrutura.</a:t>
            </a:r>
          </a:p>
          <a:p>
            <a:pPr marL="0" indent="0">
              <a:buNone/>
            </a:pPr>
            <a:r>
              <a:rPr lang="pt-BR" altLang="en-US">
                <a:solidFill>
                  <a:srgbClr val="0070C0"/>
                </a:solidFill>
              </a:rPr>
              <a:t>c) árvore de decisão.</a:t>
            </a:r>
            <a:endParaRPr lang="pt-BR" altLang="en-US"/>
          </a:p>
          <a:p>
            <a:pPr marL="0" indent="0">
              <a:buNone/>
            </a:pPr>
            <a:r>
              <a:rPr lang="pt-BR" altLang="en-US"/>
              <a:t>d) rede neural.</a:t>
            </a:r>
          </a:p>
          <a:p>
            <a:pPr marL="0" indent="0">
              <a:buNone/>
            </a:pPr>
            <a:r>
              <a:rPr lang="pt-BR" altLang="en-US"/>
              <a:t>e) histograma.</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Q59) [FUNCAB MDA 2014]</a:t>
            </a:r>
            <a:r>
              <a:rPr lang="pt-BR" altLang="en-US"/>
              <a:t> Entre as técnicas básicas utilizadas no processo de Data Mining de garimpagem de dados, uma busca determinar um coeficiente de afinidade entre registros de certos fatos, exemplificada por meio das perguntas abaixo:</a:t>
            </a:r>
          </a:p>
          <a:p>
            <a:pPr marL="0" indent="0">
              <a:buNone/>
            </a:pPr>
            <a:r>
              <a:rPr lang="pt-BR" altLang="en-US"/>
              <a:t>I. Qual é a influência que um dado impõe sobre o outro?</a:t>
            </a:r>
          </a:p>
          <a:p>
            <a:pPr marL="0" indent="0">
              <a:buNone/>
            </a:pPr>
            <a:r>
              <a:rPr lang="pt-BR" altLang="en-US"/>
              <a:t>II. Comque percentagem um produto X é comprado na mesma transação que o produtoY?</a:t>
            </a:r>
          </a:p>
          <a:p>
            <a:pPr marL="0" indent="0">
              <a:buNone/>
            </a:pPr>
            <a:r>
              <a:rPr lang="pt-BR" altLang="en-US"/>
              <a:t>III. Qual é o valor médio das compras, em que os itens aparecem em conjunto?</a:t>
            </a:r>
          </a:p>
          <a:p>
            <a:pPr marL="0" indent="0">
              <a:buNone/>
            </a:pPr>
            <a:r>
              <a:rPr lang="pt-BR" altLang="en-US"/>
              <a:t>Essa técnica é conhecida como:</a:t>
            </a:r>
          </a:p>
          <a:p>
            <a:pPr marL="0" indent="0">
              <a:buNone/>
            </a:pPr>
            <a:r>
              <a:rPr lang="pt-BR" altLang="en-US"/>
              <a:t>a) replicação.</a:t>
            </a:r>
          </a:p>
          <a:p>
            <a:pPr marL="0" indent="0">
              <a:buNone/>
            </a:pPr>
            <a:r>
              <a:rPr lang="pt-BR" altLang="en-US"/>
              <a:t>b) agregação.</a:t>
            </a:r>
          </a:p>
          <a:p>
            <a:pPr marL="0" indent="0">
              <a:buNone/>
            </a:pPr>
            <a:r>
              <a:rPr lang="pt-BR" altLang="en-US"/>
              <a:t>c) generalização.</a:t>
            </a:r>
          </a:p>
          <a:p>
            <a:pPr marL="0" indent="0">
              <a:buNone/>
            </a:pPr>
            <a:r>
              <a:rPr lang="pt-BR" altLang="en-US"/>
              <a:t>d) normalização.</a:t>
            </a:r>
          </a:p>
          <a:p>
            <a:pPr marL="0" indent="0">
              <a:buNone/>
            </a:pPr>
            <a:r>
              <a:rPr lang="pt-BR" altLang="en-US"/>
              <a:t>e) associação.</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Q59) [FUNCAB MDA 2014]</a:t>
            </a:r>
            <a:r>
              <a:rPr lang="pt-BR" altLang="en-US"/>
              <a:t> Entre as técnicas básicas utilizadas no processo de Data Mining de garimpagem de dados, uma busca determinar um coeficiente de afinidade entre registros de certos fatos, exemplificada por meio das perguntas abaixo:</a:t>
            </a:r>
          </a:p>
          <a:p>
            <a:pPr marL="0" indent="0">
              <a:buNone/>
            </a:pPr>
            <a:r>
              <a:rPr lang="pt-BR" altLang="en-US"/>
              <a:t>I. Qual é a influência que um dado impõe sobre o outro?</a:t>
            </a:r>
          </a:p>
          <a:p>
            <a:pPr marL="0" indent="0">
              <a:buNone/>
            </a:pPr>
            <a:r>
              <a:rPr lang="pt-BR" altLang="en-US"/>
              <a:t>II. Comque percentagem um produto X é comprado na mesma transação que o produtoY?</a:t>
            </a:r>
          </a:p>
          <a:p>
            <a:pPr marL="0" indent="0">
              <a:buNone/>
            </a:pPr>
            <a:r>
              <a:rPr lang="pt-BR" altLang="en-US"/>
              <a:t>III. Qual é o valor médio das compras, em que os itens aparecem em conjunto?</a:t>
            </a:r>
          </a:p>
          <a:p>
            <a:pPr marL="0" indent="0">
              <a:buNone/>
            </a:pPr>
            <a:r>
              <a:rPr lang="pt-BR" altLang="en-US"/>
              <a:t>Essa técnica é conhecida como:</a:t>
            </a:r>
          </a:p>
          <a:p>
            <a:pPr marL="0" indent="0">
              <a:buNone/>
            </a:pPr>
            <a:r>
              <a:rPr lang="pt-BR" altLang="en-US"/>
              <a:t>a) replicação.</a:t>
            </a:r>
          </a:p>
          <a:p>
            <a:pPr marL="0" indent="0">
              <a:buNone/>
            </a:pPr>
            <a:r>
              <a:rPr lang="pt-BR" altLang="en-US"/>
              <a:t>b) agregação.</a:t>
            </a:r>
          </a:p>
          <a:p>
            <a:pPr marL="0" indent="0">
              <a:buNone/>
            </a:pPr>
            <a:r>
              <a:rPr lang="pt-BR" altLang="en-US"/>
              <a:t>c) generalização.</a:t>
            </a:r>
          </a:p>
          <a:p>
            <a:pPr marL="0" indent="0">
              <a:buNone/>
            </a:pPr>
            <a:r>
              <a:rPr lang="pt-BR" altLang="en-US"/>
              <a:t>d) normalização.</a:t>
            </a:r>
          </a:p>
          <a:p>
            <a:pPr marL="0" indent="0">
              <a:buNone/>
            </a:pPr>
            <a:r>
              <a:rPr lang="pt-BR" altLang="en-US">
                <a:solidFill>
                  <a:srgbClr val="0070C0"/>
                </a:solidFill>
              </a:rPr>
              <a:t>e) associação.</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Q60) [CESGRANRIO LIQUIGAS 2014]</a:t>
            </a:r>
            <a:r>
              <a:rPr lang="pt-BR" altLang="en-US"/>
              <a:t> As empresas possuem grandes quantidades de dados. Em geral, a maioria delas é incapaz de aproveitar plenamente o valor que eles têm.</a:t>
            </a:r>
          </a:p>
          <a:p>
            <a:pPr marL="0" indent="0">
              <a:buNone/>
            </a:pPr>
            <a:r>
              <a:rPr lang="pt-BR" altLang="en-US"/>
              <a:t>Com o intuito de melhorar essa situação, surgiu o data mining, que se caracteriza por</a:t>
            </a:r>
          </a:p>
          <a:p>
            <a:pPr marL="0" indent="0">
              <a:buNone/>
            </a:pPr>
            <a:r>
              <a:rPr lang="pt-BR" altLang="en-US"/>
              <a:t>a) desenhar padrões já conhecidos.</a:t>
            </a:r>
          </a:p>
          <a:p>
            <a:pPr marL="0" indent="0">
              <a:buNone/>
            </a:pPr>
            <a:r>
              <a:rPr lang="pt-BR" altLang="en-US"/>
              <a:t>b) extrair padrões ocultos nos dados.</a:t>
            </a:r>
          </a:p>
          <a:p>
            <a:pPr marL="0" indent="0">
              <a:buNone/>
            </a:pPr>
            <a:r>
              <a:rPr lang="pt-BR" altLang="en-US"/>
              <a:t>c) tomar decisões para os gestores.</a:t>
            </a:r>
          </a:p>
          <a:p>
            <a:pPr marL="0" indent="0">
              <a:buNone/>
            </a:pPr>
            <a:r>
              <a:rPr lang="pt-BR" altLang="en-US"/>
              <a:t>d) não trabalhar com tendências.</a:t>
            </a:r>
          </a:p>
          <a:p>
            <a:pPr marL="0" indent="0">
              <a:buNone/>
            </a:pPr>
            <a:r>
              <a:rPr lang="pt-BR" altLang="en-US"/>
              <a:t>e) não trabalhar com associações.</a:t>
            </a:r>
          </a:p>
          <a:p>
            <a:pPr marL="0" indent="0">
              <a:buNone/>
            </a:pPr>
            <a:r>
              <a:rPr lang="pt-BR" altLang="en-US" b="1"/>
              <a:t>Q61) [CESPE BACEN 2013]</a:t>
            </a:r>
            <a:r>
              <a:rPr lang="pt-BR" altLang="en-US"/>
              <a:t> Com relação à inteligência de negócios, julgue o item subsecutivo.</a:t>
            </a:r>
          </a:p>
          <a:p>
            <a:pPr marL="0" indent="0">
              <a:buNone/>
            </a:pPr>
            <a:r>
              <a:rPr lang="pt-BR" altLang="en-US"/>
              <a:t>Árvores de decisão e regras de associação são exemplos de algoritmos de data mining.</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Q60) [CESGRANRIO LIQUIGAS 2014]</a:t>
            </a:r>
            <a:r>
              <a:rPr lang="pt-BR" altLang="en-US"/>
              <a:t> As empresas possuem grandes quantidades de dados. Em geral, a maioria delas é incapaz de aproveitar plenamente o valor que eles têm.</a:t>
            </a:r>
          </a:p>
          <a:p>
            <a:pPr marL="0" indent="0">
              <a:buNone/>
            </a:pPr>
            <a:r>
              <a:rPr lang="pt-BR" altLang="en-US"/>
              <a:t>Com o intuito de melhorar essa situação, surgiu o data mining, que se caracteriza por</a:t>
            </a:r>
          </a:p>
          <a:p>
            <a:pPr marL="0" indent="0">
              <a:buNone/>
            </a:pPr>
            <a:r>
              <a:rPr lang="pt-BR" altLang="en-US"/>
              <a:t>a) desenhar padrões já conhecidos.</a:t>
            </a:r>
          </a:p>
          <a:p>
            <a:pPr marL="0" indent="0">
              <a:buNone/>
            </a:pPr>
            <a:r>
              <a:rPr lang="pt-BR" altLang="en-US">
                <a:solidFill>
                  <a:srgbClr val="0070C0"/>
                </a:solidFill>
              </a:rPr>
              <a:t>b) extrair padrões ocultos nos dados.</a:t>
            </a:r>
            <a:endParaRPr lang="pt-BR" altLang="en-US"/>
          </a:p>
          <a:p>
            <a:pPr marL="0" indent="0">
              <a:buNone/>
            </a:pPr>
            <a:r>
              <a:rPr lang="pt-BR" altLang="en-US"/>
              <a:t>c) tomar decisões para os gestores.</a:t>
            </a:r>
          </a:p>
          <a:p>
            <a:pPr marL="0" indent="0">
              <a:buNone/>
            </a:pPr>
            <a:r>
              <a:rPr lang="pt-BR" altLang="en-US"/>
              <a:t>d) não trabalhar com tendências.</a:t>
            </a:r>
          </a:p>
          <a:p>
            <a:pPr marL="0" indent="0">
              <a:buNone/>
            </a:pPr>
            <a:r>
              <a:rPr lang="pt-BR" altLang="en-US"/>
              <a:t>e) não trabalhar com associações.</a:t>
            </a:r>
          </a:p>
          <a:p>
            <a:pPr marL="0" indent="0">
              <a:buNone/>
            </a:pPr>
            <a:r>
              <a:rPr lang="pt-BR" altLang="en-US" b="1"/>
              <a:t>Q61) [CESPE BACEN 2013]</a:t>
            </a:r>
            <a:r>
              <a:rPr lang="pt-BR" altLang="en-US"/>
              <a:t> Com relação à inteligência de negócios, julgue o item subsecutivo.</a:t>
            </a:r>
          </a:p>
          <a:p>
            <a:pPr marL="0" indent="0">
              <a:buNone/>
            </a:pPr>
            <a:r>
              <a:rPr lang="pt-BR" altLang="en-US">
                <a:solidFill>
                  <a:srgbClr val="0070C0"/>
                </a:solidFill>
              </a:rPr>
              <a:t>Árvores de decisão e regras de associação são exemplos de algoritmos de data mining. </a:t>
            </a:r>
            <a:r>
              <a:rPr lang="pt-BR" altLang="en-US"/>
              <a:t>CERTO.</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90000" lnSpcReduction="10000"/>
          </a:bodyPr>
          <a:lstStyle/>
          <a:p>
            <a:pPr marL="0" indent="0">
              <a:buNone/>
            </a:pPr>
            <a:r>
              <a:rPr lang="pt-BR" altLang="en-US" b="1"/>
              <a:t>Q62) [FUNCAB MDA 2014]</a:t>
            </a:r>
            <a:r>
              <a:rPr lang="pt-BR" altLang="en-US"/>
              <a:t> A mineração de dados costuma ser executada com alguns objetivos finais ou aplicações. Em geral, esses objetivos se encontramnas seguintes classes:</a:t>
            </a:r>
          </a:p>
          <a:p>
            <a:pPr marL="0" indent="0">
              <a:buNone/>
            </a:pPr>
            <a:r>
              <a:rPr lang="pt-BR" altLang="en-US"/>
              <a:t>a) levantamento, previsão, classificação e otimização.</a:t>
            </a:r>
          </a:p>
          <a:p>
            <a:pPr marL="0" indent="0">
              <a:buNone/>
            </a:pPr>
            <a:r>
              <a:rPr lang="pt-BR" altLang="en-US"/>
              <a:t>b) requisito, identificação, classificação e otimização.</a:t>
            </a:r>
          </a:p>
          <a:p>
            <a:pPr marL="0" indent="0">
              <a:buNone/>
            </a:pPr>
            <a:r>
              <a:rPr lang="pt-BR" altLang="en-US"/>
              <a:t>c) previsão, identificação, levantamento e requisito</a:t>
            </a:r>
          </a:p>
          <a:p>
            <a:pPr marL="0" indent="0">
              <a:buNone/>
            </a:pPr>
            <a:r>
              <a:rPr lang="pt-BR" altLang="en-US"/>
              <a:t>d) levantamento, requisito, classificação e otimização.</a:t>
            </a:r>
          </a:p>
          <a:p>
            <a:pPr marL="0" indent="0">
              <a:buNone/>
            </a:pPr>
            <a:r>
              <a:rPr lang="pt-BR" altLang="en-US"/>
              <a:t>e) previsão, identificação, classificação e otimização</a:t>
            </a:r>
          </a:p>
          <a:p>
            <a:pPr marL="0" indent="0">
              <a:buNone/>
            </a:pPr>
            <a:r>
              <a:rPr lang="pt-BR" altLang="en-US" b="1"/>
              <a:t>Q63) [FUNCAB MDA 2014]</a:t>
            </a:r>
            <a:r>
              <a:rPr lang="pt-BR" altLang="en-US"/>
              <a:t> Envolvendo o conceito de data mining (mineração de dados), é correto afirmar sobre uma aplicação bem-sucedida para bancos de dados muito grandes, que gerenciam terabytes ou petabytes de dados:</a:t>
            </a:r>
          </a:p>
          <a:p>
            <a:pPr marL="0" indent="0">
              <a:buNone/>
            </a:pPr>
            <a:r>
              <a:rPr lang="pt-BR" altLang="en-US"/>
              <a:t>a) não é aconselhável sua aplicação para grande volume de dados.</a:t>
            </a:r>
          </a:p>
          <a:p>
            <a:pPr marL="0" indent="0">
              <a:buNone/>
            </a:pPr>
            <a:r>
              <a:rPr lang="pt-BR" altLang="en-US"/>
              <a:t>b) sua implementação depende de um SGBD totalmente específico.</a:t>
            </a:r>
          </a:p>
          <a:p>
            <a:pPr marL="0" indent="0">
              <a:buNone/>
            </a:pPr>
            <a:r>
              <a:rPr lang="pt-BR" altLang="en-US"/>
              <a:t>c) o sucesso depende do projeto e da implementação de um datawarehouse.</a:t>
            </a:r>
          </a:p>
          <a:p>
            <a:pPr marL="0" indent="0">
              <a:buNone/>
            </a:pPr>
            <a:r>
              <a:rPr lang="pt-BR" altLang="en-US"/>
              <a:t>d) data mining consiste de uma implementação totalmente independente do datawarehouse</a:t>
            </a:r>
          </a:p>
          <a:p>
            <a:pPr marL="0" indent="0">
              <a:buNone/>
            </a:pPr>
            <a:r>
              <a:rPr lang="pt-BR" altLang="en-US"/>
              <a:t>e) as aplicações de data mining são apropriadas para pequenos banco de dados.</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90000" lnSpcReduction="10000"/>
          </a:bodyPr>
          <a:lstStyle/>
          <a:p>
            <a:pPr marL="0" indent="0">
              <a:buNone/>
            </a:pPr>
            <a:r>
              <a:rPr lang="pt-BR" altLang="en-US" b="1"/>
              <a:t>Q62) [FUNCAB MDA 2014]</a:t>
            </a:r>
            <a:r>
              <a:rPr lang="pt-BR" altLang="en-US"/>
              <a:t> A mineração de dados costuma ser executada com alguns objetivos finais ou aplicações. Em geral, esses objetivos se encontramnas seguintes classes:</a:t>
            </a:r>
          </a:p>
          <a:p>
            <a:pPr marL="0" indent="0">
              <a:buNone/>
            </a:pPr>
            <a:r>
              <a:rPr lang="pt-BR" altLang="en-US"/>
              <a:t>a) levantamento, previsão, classificação e otimização.</a:t>
            </a:r>
          </a:p>
          <a:p>
            <a:pPr marL="0" indent="0">
              <a:buNone/>
            </a:pPr>
            <a:r>
              <a:rPr lang="pt-BR" altLang="en-US"/>
              <a:t>b) requisito, identificação, classificação e otimização.</a:t>
            </a:r>
          </a:p>
          <a:p>
            <a:pPr marL="0" indent="0">
              <a:buNone/>
            </a:pPr>
            <a:r>
              <a:rPr lang="pt-BR" altLang="en-US">
                <a:solidFill>
                  <a:srgbClr val="0070C0"/>
                </a:solidFill>
              </a:rPr>
              <a:t>c) previsão, identificação, levantamento e requisito</a:t>
            </a:r>
            <a:endParaRPr lang="pt-BR" altLang="en-US"/>
          </a:p>
          <a:p>
            <a:pPr marL="0" indent="0">
              <a:buNone/>
            </a:pPr>
            <a:r>
              <a:rPr lang="pt-BR" altLang="en-US"/>
              <a:t>d) levantamento, requisito, classificação e otimização.</a:t>
            </a:r>
          </a:p>
          <a:p>
            <a:pPr marL="0" indent="0">
              <a:buNone/>
            </a:pPr>
            <a:r>
              <a:rPr lang="pt-BR" altLang="en-US"/>
              <a:t>e) previsão, identificação, classificação e otimização</a:t>
            </a:r>
          </a:p>
          <a:p>
            <a:pPr marL="0" indent="0">
              <a:buNone/>
            </a:pPr>
            <a:r>
              <a:rPr lang="pt-BR" altLang="en-US" b="1"/>
              <a:t>Q63) [FUNCAB MDA 2014]</a:t>
            </a:r>
            <a:r>
              <a:rPr lang="pt-BR" altLang="en-US"/>
              <a:t> Envolvendo o conceito de data mining (mineração de dados), é correto afirmar sobre uma aplicação bem-sucedida para bancos de dados muito grandes, que gerenciam terabytes ou petabytes de dados:</a:t>
            </a:r>
          </a:p>
          <a:p>
            <a:pPr marL="0" indent="0">
              <a:buNone/>
            </a:pPr>
            <a:r>
              <a:rPr lang="pt-BR" altLang="en-US"/>
              <a:t>a) não é aconselhável sua aplicação para grande volume de dados.</a:t>
            </a:r>
          </a:p>
          <a:p>
            <a:pPr marL="0" indent="0">
              <a:buNone/>
            </a:pPr>
            <a:r>
              <a:rPr lang="pt-BR" altLang="en-US"/>
              <a:t>b) sua implementação depende de um SGBD totalmente específico.</a:t>
            </a:r>
          </a:p>
          <a:p>
            <a:pPr marL="0" indent="0">
              <a:buNone/>
            </a:pPr>
            <a:r>
              <a:rPr lang="pt-BR" altLang="en-US">
                <a:solidFill>
                  <a:srgbClr val="0070C0"/>
                </a:solidFill>
                <a:effectLst>
                  <a:outerShdw blurRad="38100" dist="38100" dir="2700000" algn="tl">
                    <a:srgbClr val="000000">
                      <a:alpha val="43137"/>
                    </a:srgbClr>
                  </a:outerShdw>
                </a:effectLst>
              </a:rPr>
              <a:t>c) o sucesso depende do projeto e da implementação de um datawarehouse.</a:t>
            </a:r>
            <a:endParaRPr lang="pt-BR" altLang="en-US"/>
          </a:p>
          <a:p>
            <a:pPr marL="0" indent="0">
              <a:buNone/>
            </a:pPr>
            <a:r>
              <a:rPr lang="pt-BR" altLang="en-US"/>
              <a:t>d) data mining consiste de uma implementação totalmente independente do datawarehouse</a:t>
            </a:r>
          </a:p>
          <a:p>
            <a:pPr marL="0" indent="0">
              <a:buNone/>
            </a:pPr>
            <a:r>
              <a:rPr lang="pt-BR" altLang="en-US"/>
              <a:t>e) as aplicações de data mining são apropriadas para pequenos banco de dados.</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10000"/>
          </a:bodyPr>
          <a:lstStyle/>
          <a:p>
            <a:pPr marL="0" indent="0">
              <a:buNone/>
            </a:pPr>
            <a:r>
              <a:rPr lang="pt-BR" altLang="en-US" b="1"/>
              <a:t>Q64) [QUADRIX DATAPREV 2012]</a:t>
            </a:r>
            <a:r>
              <a:rPr lang="pt-BR" altLang="en-US"/>
              <a:t> ______________ refere-se, em geral, ao processo de analisar bancos de dados de forma semiautomática para descobrir padrões e identificar tendências, muitas vezes, descobrindo relacionamentos ocultos e inferindo regras com base em conceitos oriundos da inteligência artificial.</a:t>
            </a:r>
          </a:p>
          <a:p>
            <a:pPr marL="0" indent="0">
              <a:buNone/>
            </a:pPr>
            <a:r>
              <a:rPr lang="pt-BR" altLang="en-US"/>
              <a:t>A alternativa que preenche corretamente a lacuna é:</a:t>
            </a:r>
          </a:p>
          <a:p>
            <a:pPr marL="0" indent="0">
              <a:buNone/>
            </a:pPr>
            <a:r>
              <a:rPr lang="pt-BR" altLang="en-US"/>
              <a:t>a) Data warehouse</a:t>
            </a:r>
          </a:p>
          <a:p>
            <a:pPr marL="0" indent="0">
              <a:buNone/>
            </a:pPr>
            <a:r>
              <a:rPr lang="pt-BR" altLang="en-US"/>
              <a:t>b) Data mart</a:t>
            </a:r>
          </a:p>
          <a:p>
            <a:pPr marL="0" indent="0">
              <a:buNone/>
            </a:pPr>
            <a:r>
              <a:rPr lang="pt-BR" altLang="en-US"/>
              <a:t>c) Data mining</a:t>
            </a:r>
          </a:p>
          <a:p>
            <a:pPr marL="0" indent="0">
              <a:buNone/>
            </a:pPr>
            <a:r>
              <a:rPr lang="pt-BR" altLang="en-US"/>
              <a:t>d) ERP</a:t>
            </a:r>
          </a:p>
          <a:p>
            <a:pPr marL="0" indent="0">
              <a:buNone/>
            </a:pPr>
            <a:r>
              <a:rPr lang="pt-BR" altLang="en-US"/>
              <a:t>e) OLAP</a:t>
            </a:r>
          </a:p>
          <a:p>
            <a:pPr marL="0" indent="0">
              <a:buNone/>
            </a:pPr>
            <a:r>
              <a:rPr lang="pt-BR" altLang="en-US" b="1"/>
              <a:t>Q65) [CESPE ANTAQ 2014] </a:t>
            </a:r>
            <a:r>
              <a:rPr lang="pt-BR" altLang="en-US"/>
              <a:t>A respeito de Data Warehouse e Data Mining, julgue os itens subsecutivos.</a:t>
            </a:r>
          </a:p>
          <a:p>
            <a:pPr marL="0" indent="0">
              <a:buNone/>
            </a:pPr>
            <a:r>
              <a:rPr lang="pt-BR" altLang="en-US"/>
              <a:t>Em um processo de descoberta do conhecimento, um Data Mining executado para atingir uma meta pode falhar nas classes de predição, de identificação, de classificação e de otimização.</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10000"/>
          </a:bodyPr>
          <a:lstStyle/>
          <a:p>
            <a:pPr marL="0" indent="0">
              <a:buNone/>
            </a:pPr>
            <a:r>
              <a:rPr lang="pt-BR" altLang="en-US" b="1"/>
              <a:t>Q64) [QUADRIX DATAPREV 2012]</a:t>
            </a:r>
            <a:r>
              <a:rPr lang="pt-BR" altLang="en-US"/>
              <a:t> ______________ refere-se, em geral, ao processo de analisar bancos de dados de forma semiautomática para descobrir padrões e identificar tendências, muitas vezes, descobrindo relacionamentos ocultos e inferindo regras com base em conceitos oriundos da inteligência artificial.</a:t>
            </a:r>
          </a:p>
          <a:p>
            <a:pPr marL="0" indent="0">
              <a:buNone/>
            </a:pPr>
            <a:r>
              <a:rPr lang="pt-BR" altLang="en-US"/>
              <a:t>A alternativa que preenche corretamente a lacuna é:</a:t>
            </a:r>
          </a:p>
          <a:p>
            <a:pPr marL="0" indent="0">
              <a:buNone/>
            </a:pPr>
            <a:r>
              <a:rPr lang="pt-BR" altLang="en-US"/>
              <a:t>a) Data warehouse</a:t>
            </a:r>
          </a:p>
          <a:p>
            <a:pPr marL="0" indent="0">
              <a:buNone/>
            </a:pPr>
            <a:r>
              <a:rPr lang="pt-BR" altLang="en-US"/>
              <a:t>b) Data mart</a:t>
            </a:r>
          </a:p>
          <a:p>
            <a:pPr marL="0" indent="0">
              <a:buNone/>
            </a:pPr>
            <a:r>
              <a:rPr lang="pt-BR" altLang="en-US">
                <a:solidFill>
                  <a:srgbClr val="0070C0"/>
                </a:solidFill>
              </a:rPr>
              <a:t>c) Data mining</a:t>
            </a:r>
            <a:endParaRPr lang="pt-BR" altLang="en-US"/>
          </a:p>
          <a:p>
            <a:pPr marL="0" indent="0">
              <a:buNone/>
            </a:pPr>
            <a:r>
              <a:rPr lang="pt-BR" altLang="en-US"/>
              <a:t>d) ERP</a:t>
            </a:r>
          </a:p>
          <a:p>
            <a:pPr marL="0" indent="0">
              <a:buNone/>
            </a:pPr>
            <a:r>
              <a:rPr lang="pt-BR" altLang="en-US"/>
              <a:t>e) OLAP</a:t>
            </a:r>
          </a:p>
          <a:p>
            <a:pPr marL="0" indent="0">
              <a:buNone/>
            </a:pPr>
            <a:r>
              <a:rPr lang="pt-BR" altLang="en-US" b="1"/>
              <a:t>Q65) [CESPE ANTAQ 2014] </a:t>
            </a:r>
            <a:r>
              <a:rPr lang="pt-BR" altLang="en-US"/>
              <a:t>A respeito de Data Warehouse e Data Mining, julgue os itens subsecutivos.</a:t>
            </a:r>
          </a:p>
          <a:p>
            <a:pPr marL="0" indent="0">
              <a:buNone/>
            </a:pPr>
            <a:r>
              <a:rPr lang="pt-BR" altLang="en-US">
                <a:solidFill>
                  <a:srgbClr val="0070C0"/>
                </a:solidFill>
              </a:rPr>
              <a:t>Em um processo de descoberta do conhecimento, um Data Mining executado para atingir uma meta pode falhar nas classes de predição, de identificação, de classificação e de otimização. </a:t>
            </a:r>
            <a:r>
              <a:rPr lang="pt-BR" altLang="en-US"/>
              <a:t>CERTO.</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10000"/>
          </a:bodyPr>
          <a:lstStyle/>
          <a:p>
            <a:pPr marL="0" indent="0">
              <a:buNone/>
            </a:pPr>
            <a:r>
              <a:rPr lang="pt-BR" altLang="en-US" b="1"/>
              <a:t>Q66) [CESPE ANATEL 2014] </a:t>
            </a:r>
            <a:r>
              <a:rPr lang="pt-BR" altLang="en-US"/>
              <a:t>A respeito de banco de dados, julgue os itens que se seguem.</a:t>
            </a:r>
          </a:p>
          <a:p>
            <a:pPr marL="0" indent="0">
              <a:buNone/>
            </a:pPr>
            <a:r>
              <a:rPr lang="pt-BR" altLang="en-US"/>
              <a:t>No processo de Data Mining (mineração de dados), é indispensável o uso de técnica conhecida como Data Warehousing, uma vez que a mineração de dados deve ocorrer necessariamente em estruturas não normalizadas (FN0).</a:t>
            </a:r>
          </a:p>
          <a:p>
            <a:pPr marL="0" indent="0">
              <a:buNone/>
            </a:pPr>
            <a:r>
              <a:rPr lang="pt-BR" altLang="en-US" b="1"/>
              <a:t>Q67) [CESPE TJ-SE 2014] </a:t>
            </a:r>
            <a:r>
              <a:rPr lang="pt-BR" altLang="en-US"/>
              <a:t>Julgue os próximos itens, com relação a DataMining e ETL.</a:t>
            </a:r>
          </a:p>
          <a:p>
            <a:pPr marL="0" indent="0">
              <a:buNone/>
            </a:pPr>
            <a:r>
              <a:rPr lang="pt-BR" altLang="en-US"/>
              <a:t>O uso de agrupamento (clustering) em DataMining exige que os registros sejam previamente categorizados, tendo por finalidade aproximar registros similares para predizer valores de variáveis.</a:t>
            </a:r>
          </a:p>
          <a:p>
            <a:pPr marL="0" indent="0">
              <a:buNone/>
            </a:pPr>
            <a:r>
              <a:rPr lang="pt-BR" altLang="en-US" b="1"/>
              <a:t>Q68) [CESP TJ-SE 2014] </a:t>
            </a:r>
            <a:r>
              <a:rPr lang="pt-BR" altLang="en-US"/>
              <a:t>Acerca de DataMining e de DataWarehouse, julgue o item subsecutivo.</a:t>
            </a:r>
          </a:p>
          <a:p>
            <a:pPr marL="0" indent="0">
              <a:buNone/>
            </a:pPr>
            <a:r>
              <a:rPr lang="pt-BR" altLang="en-US"/>
              <a:t>Os principais processos de DataMining são a identificação de variações embasado em normas, a detecção e análise de relacionamentos, a paginação de memória e o controle de periféricos.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6" y="624110"/>
            <a:ext cx="6498066" cy="1280890"/>
          </a:xfrm>
        </p:spPr>
        <p:txBody>
          <a:bodyPr/>
          <a:lstStyle/>
          <a:p>
            <a:pPr algn="ctr"/>
            <a:r>
              <a:rPr lang="pt-BR" dirty="0"/>
              <a:t>Escopo do Curso</a:t>
            </a:r>
          </a:p>
        </p:txBody>
      </p:sp>
      <p:sp>
        <p:nvSpPr>
          <p:cNvPr id="3" name="Espaço Reservado para Conteúdo 2"/>
          <p:cNvSpPr>
            <a:spLocks noGrp="1"/>
          </p:cNvSpPr>
          <p:nvPr>
            <p:ph idx="1"/>
          </p:nvPr>
        </p:nvSpPr>
        <p:spPr>
          <a:xfrm>
            <a:off x="2589212" y="2133600"/>
            <a:ext cx="5733153" cy="4100290"/>
          </a:xfrm>
        </p:spPr>
        <p:txBody>
          <a:bodyPr>
            <a:normAutofit lnSpcReduction="10000"/>
          </a:bodyPr>
          <a:lstStyle/>
          <a:p>
            <a:r>
              <a:rPr lang="pt-BR" sz="3200" dirty="0"/>
              <a:t>Conceituação Geral: dado x informação x conhecimento.</a:t>
            </a:r>
          </a:p>
          <a:p>
            <a:r>
              <a:rPr lang="pt-BR" sz="3200" dirty="0"/>
              <a:t>Data Mining x Data Warehouse x KDD.</a:t>
            </a:r>
          </a:p>
          <a:p>
            <a:r>
              <a:rPr lang="pt-BR" sz="3200" dirty="0" err="1"/>
              <a:t>Objetivos Data Mining.</a:t>
            </a:r>
            <a:endParaRPr lang="pt-BR" sz="3200" dirty="0"/>
          </a:p>
          <a:p>
            <a:r>
              <a:rPr lang="pt-BR" sz="3200" dirty="0"/>
              <a:t>Tipos de conhecimento.</a:t>
            </a:r>
          </a:p>
          <a:p>
            <a:r>
              <a:rPr lang="pt-BR" sz="3200" dirty="0"/>
              <a:t>Questões de concursos</a:t>
            </a:r>
          </a:p>
          <a:p>
            <a:endParaRPr lang="pt-BR" sz="3200"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0322" y="796787"/>
            <a:ext cx="2673626" cy="26736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Previsão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5" y="1508760"/>
            <a:ext cx="11616690" cy="3719195"/>
          </a:xfr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10000"/>
          </a:bodyPr>
          <a:lstStyle/>
          <a:p>
            <a:pPr marL="0" indent="0">
              <a:buNone/>
            </a:pPr>
            <a:r>
              <a:rPr lang="pt-BR" altLang="en-US" b="1"/>
              <a:t>Q66) [CESPE ANATEL 2014] </a:t>
            </a:r>
            <a:r>
              <a:rPr lang="pt-BR" altLang="en-US"/>
              <a:t>A respeito de banco de dados, julgue os itens que se seguem.</a:t>
            </a:r>
          </a:p>
          <a:p>
            <a:pPr marL="0" indent="0">
              <a:buNone/>
            </a:pPr>
            <a:r>
              <a:rPr lang="pt-BR" altLang="en-US">
                <a:solidFill>
                  <a:srgbClr val="FF0000"/>
                </a:solidFill>
              </a:rPr>
              <a:t>No processo de Data Mining (mineração de dados), é indispensável o uso de técnica conhecida como Data Warehousing, uma vez que a mineração de dados deve ocorrer necessariamente em estruturas não normalizadas (FN0).</a:t>
            </a:r>
            <a:r>
              <a:rPr lang="pt-BR" altLang="en-US"/>
              <a:t> ERRADO.</a:t>
            </a:r>
          </a:p>
          <a:p>
            <a:pPr marL="0" indent="0">
              <a:buNone/>
            </a:pPr>
            <a:r>
              <a:rPr lang="pt-BR" altLang="en-US" b="1"/>
              <a:t>Q67) [CESPE TJ-SE 2014] </a:t>
            </a:r>
            <a:r>
              <a:rPr lang="pt-BR" altLang="en-US"/>
              <a:t>Julgue os próximos itens, com relação a DataMining e ETL.</a:t>
            </a:r>
          </a:p>
          <a:p>
            <a:pPr marL="0" indent="0">
              <a:buNone/>
            </a:pPr>
            <a:r>
              <a:rPr lang="pt-BR" altLang="en-US">
                <a:solidFill>
                  <a:srgbClr val="FF0000"/>
                </a:solidFill>
              </a:rPr>
              <a:t>O uso de agrupamento (clustering) em DataMining exige que os registros sejam previamente categorizados, tendo por finalidade aproximar registros similares para predizer valores de variáveis.</a:t>
            </a:r>
            <a:r>
              <a:rPr lang="pt-BR" altLang="en-US"/>
              <a:t> ERRADO.</a:t>
            </a:r>
          </a:p>
          <a:p>
            <a:pPr marL="0" indent="0">
              <a:buNone/>
            </a:pPr>
            <a:r>
              <a:rPr lang="pt-BR" altLang="en-US" b="1"/>
              <a:t>Q68) [CESP TJ-SE 2014] </a:t>
            </a:r>
            <a:r>
              <a:rPr lang="pt-BR" altLang="en-US"/>
              <a:t>Acerca de DataMining e de DataWarehouse, julgue o item subsecutivo.</a:t>
            </a:r>
          </a:p>
          <a:p>
            <a:pPr marL="0" indent="0">
              <a:buNone/>
            </a:pPr>
            <a:r>
              <a:rPr lang="pt-BR" altLang="en-US">
                <a:solidFill>
                  <a:srgbClr val="FF0000"/>
                </a:solidFill>
              </a:rPr>
              <a:t>Os principais processos de DataMining são a identificação de variações embasado em normas, a detecção e análise de relacionamentos, a paginação de memória e o controle de periféricos. </a:t>
            </a:r>
            <a:r>
              <a:rPr lang="pt-BR" altLang="en-US"/>
              <a:t>ERRADO.</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Q69) [CESPE TJ-SE 2014] </a:t>
            </a:r>
            <a:r>
              <a:rPr lang="pt-BR" altLang="en-US"/>
              <a:t>Com relação a sistemas de suporte à decisão, julgue os seguintes itens.</a:t>
            </a:r>
          </a:p>
          <a:p>
            <a:pPr marL="0" indent="0">
              <a:buNone/>
            </a:pPr>
            <a:r>
              <a:rPr lang="pt-BR" altLang="en-US"/>
              <a:t>DataMining pode ser considerado uma etapa no processo de descoberta de conhecimento em base de dados, consistindo em análise de conjuntos de dados cujo objetivo é descobrir padrões úteis para tomada de decisão.</a:t>
            </a:r>
            <a:endParaRPr lang="pt-BR" altLang="en-US" b="1"/>
          </a:p>
          <a:p>
            <a:pPr marL="0" indent="0">
              <a:buNone/>
            </a:pPr>
            <a:r>
              <a:rPr lang="pt-BR" altLang="en-US" b="1"/>
              <a:t>Q70)[CESPE TC-DF 2014] </a:t>
            </a:r>
            <a:r>
              <a:rPr lang="pt-BR" altLang="en-US"/>
              <a:t>Julgue os itens subsecutivos, com relação a Data Mining, desempenho de sistemas de bancos de dados e controle de concorrência.</a:t>
            </a:r>
          </a:p>
          <a:p>
            <a:pPr marL="0" indent="0">
              <a:buNone/>
            </a:pPr>
            <a:r>
              <a:rPr lang="pt-BR" altLang="en-US"/>
              <a:t>Com o uso da classificação como técnica de Data Mining, busca-se a identificação de uma classe por meio de múltiplos atributos. Essa técnica também pode ser usada em conjunto com outras técnicas de mineração de dados.</a:t>
            </a:r>
          </a:p>
          <a:p>
            <a:pPr marL="0" indent="0">
              <a:buNone/>
            </a:pPr>
            <a:r>
              <a:rPr lang="pt-BR" altLang="en-US" b="1"/>
              <a:t>Q71) [CESPE IPEA 2008]</a:t>
            </a:r>
            <a:r>
              <a:rPr lang="pt-BR" altLang="en-US"/>
              <a:t> Com relação a BI (business inteligence), indicadores da produção, administração da produção, monitoração do ambiente operacional, julgue os próximos itens.</a:t>
            </a:r>
          </a:p>
          <a:p>
            <a:pPr marL="0" indent="0">
              <a:buNone/>
            </a:pPr>
            <a:r>
              <a:rPr lang="pt-BR" altLang="en-US"/>
              <a:t>O data mining é um processo utilizado para a extração de dados de grandes repositórios para tomada de decisão, mas sua limitação é não conseguir analisar dados de um data warehouse.</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lnSpcReduction="20000"/>
          </a:bodyPr>
          <a:lstStyle/>
          <a:p>
            <a:pPr marL="0" indent="0">
              <a:buNone/>
            </a:pPr>
            <a:r>
              <a:rPr lang="pt-BR" altLang="en-US" b="1"/>
              <a:t>Q69) [CESPE TJ-SE 2014] </a:t>
            </a:r>
            <a:r>
              <a:rPr lang="pt-BR" altLang="en-US"/>
              <a:t>Com relação a sistemas de suporte à decisão, julgue os seguintes itens.</a:t>
            </a:r>
          </a:p>
          <a:p>
            <a:pPr marL="0" indent="0">
              <a:buNone/>
            </a:pPr>
            <a:r>
              <a:rPr lang="pt-BR" altLang="en-US">
                <a:solidFill>
                  <a:srgbClr val="0070C0"/>
                </a:solidFill>
              </a:rPr>
              <a:t>DataMining pode ser considerado uma etapa no processo de descoberta de conhecimento em base de dados, consistindo em análise de conjuntos de dados cujo objetivo é descobrir padrões úteis para tomada de decisão. </a:t>
            </a:r>
            <a:r>
              <a:rPr lang="pt-BR" altLang="en-US"/>
              <a:t>CERTO.</a:t>
            </a:r>
            <a:endParaRPr lang="pt-BR" altLang="en-US" b="1"/>
          </a:p>
          <a:p>
            <a:pPr marL="0" indent="0">
              <a:buNone/>
            </a:pPr>
            <a:r>
              <a:rPr lang="pt-BR" altLang="en-US" b="1"/>
              <a:t>Q70)[CESPE TC-DF 2014] </a:t>
            </a:r>
            <a:r>
              <a:rPr lang="pt-BR" altLang="en-US"/>
              <a:t>Julgue os itens subsecutivos, com relação a Data Mining, desempenho de sistemas de bancos de dados e controle de concorrência.</a:t>
            </a:r>
          </a:p>
          <a:p>
            <a:pPr marL="0" indent="0">
              <a:buNone/>
            </a:pPr>
            <a:r>
              <a:rPr lang="pt-BR" altLang="en-US">
                <a:solidFill>
                  <a:srgbClr val="0070C0"/>
                </a:solidFill>
              </a:rPr>
              <a:t>Com o uso da classificação como técnica de Data Mining, busca-se a identificação de uma classe por meio de múltiplos atributos. Essa técnica também pode ser usada em conjunto com outras técnicas de mineração de dados. </a:t>
            </a:r>
            <a:r>
              <a:rPr lang="pt-BR" altLang="en-US"/>
              <a:t>CERTO.</a:t>
            </a:r>
          </a:p>
          <a:p>
            <a:pPr marL="0" indent="0">
              <a:buNone/>
            </a:pPr>
            <a:r>
              <a:rPr lang="pt-BR" altLang="en-US" b="1"/>
              <a:t>Q71) [CESPE IPEA 2008]</a:t>
            </a:r>
            <a:r>
              <a:rPr lang="pt-BR" altLang="en-US"/>
              <a:t> Com relação a BI (business inteligence), indicadores da produção, administração da produção, monitoração do ambiente operacional, julgue os próximos itens.</a:t>
            </a:r>
          </a:p>
          <a:p>
            <a:pPr marL="0" indent="0">
              <a:buNone/>
            </a:pPr>
            <a:r>
              <a:rPr lang="pt-BR" altLang="en-US">
                <a:solidFill>
                  <a:srgbClr val="FF0000"/>
                </a:solidFill>
              </a:rPr>
              <a:t>O data mining é um processo utilizado para a extração de dados de grandes repositórios para tomada de decisão, mas sua limitação é não conseguir analisar dados de um data warehouse. </a:t>
            </a:r>
            <a:r>
              <a:rPr lang="pt-BR" altLang="en-US"/>
              <a:t>ERRADO.</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70000"/>
          </a:bodyPr>
          <a:lstStyle/>
          <a:p>
            <a:pPr marL="0" indent="0">
              <a:buNone/>
            </a:pPr>
            <a:r>
              <a:rPr lang="pt-BR" altLang="en-US" b="1"/>
              <a:t>Q72) [FUNDEP IFN-MG 2014] </a:t>
            </a:r>
            <a:r>
              <a:rPr lang="pt-BR" altLang="en-US"/>
              <a:t>Ao se utilizar a técnica de data mining (mineração de dados), como é conhecido o resultado dessa mineração, em que, por exemplo, se um cliente compra equipamento de vídeo, ele pode também comprar outros equipamentos eletrônicos?</a:t>
            </a:r>
          </a:p>
          <a:p>
            <a:pPr marL="0" indent="0">
              <a:buNone/>
            </a:pPr>
            <a:r>
              <a:rPr lang="pt-BR" altLang="en-US"/>
              <a:t>a) Regras de associação.</a:t>
            </a:r>
          </a:p>
          <a:p>
            <a:pPr marL="0" indent="0">
              <a:buNone/>
            </a:pPr>
            <a:r>
              <a:rPr lang="pt-BR" altLang="en-US"/>
              <a:t>b) Padrões sequenciais.</a:t>
            </a:r>
          </a:p>
          <a:p>
            <a:pPr marL="0" indent="0">
              <a:buNone/>
            </a:pPr>
            <a:r>
              <a:rPr lang="pt-BR" altLang="en-US"/>
              <a:t>c)  Árvores de classificação.</a:t>
            </a:r>
          </a:p>
          <a:p>
            <a:pPr marL="0" indent="0">
              <a:buNone/>
            </a:pPr>
            <a:r>
              <a:rPr lang="pt-BR" altLang="en-US"/>
              <a:t>d) Padrões de aquisição.</a:t>
            </a:r>
          </a:p>
          <a:p>
            <a:pPr marL="0" indent="0">
              <a:buNone/>
            </a:pPr>
            <a:r>
              <a:rPr lang="pt-BR" altLang="en-US" b="1"/>
              <a:t>Q73) [CESPE TJ-CE 2014] </a:t>
            </a:r>
            <a:r>
              <a:rPr lang="pt-BR" altLang="en-US"/>
              <a:t>Assinale a opção correta acerca de datamining.</a:t>
            </a:r>
          </a:p>
          <a:p>
            <a:pPr marL="0" indent="0">
              <a:buNone/>
            </a:pPr>
            <a:r>
              <a:rPr lang="pt-BR" altLang="en-US"/>
              <a:t>a) A informação acerca dos resultados obtidos no processo de mineração é apresentada apenas de forma gráfica.</a:t>
            </a:r>
          </a:p>
          <a:p>
            <a:pPr marL="0" indent="0">
              <a:buNone/>
            </a:pPr>
            <a:r>
              <a:rPr lang="pt-BR" altLang="en-US"/>
              <a:t>b) A classificação, uma das principais tecnologias da mineração de dados, caracteriza-se por possuir um conjunto de transações, sendo cada uma delas relacionada a um itemset.</a:t>
            </a:r>
          </a:p>
          <a:p>
            <a:pPr marL="0" indent="0">
              <a:buNone/>
            </a:pPr>
            <a:r>
              <a:rPr lang="pt-BR" altLang="en-US"/>
              <a:t>c) É possível realizar mineração de dados em documentos textuais como, por exemplo, uma página da Internet.</a:t>
            </a:r>
          </a:p>
          <a:p>
            <a:pPr marL="0" indent="0">
              <a:buNone/>
            </a:pPr>
            <a:r>
              <a:rPr lang="pt-BR" altLang="en-US"/>
              <a:t>d) A grande desvantagem de um datamining consiste no fato de que a identificação de um padrão, para a geração do conhecimento, só é possível por meio da análise em pequenas quantidades de dados</a:t>
            </a:r>
          </a:p>
          <a:p>
            <a:pPr marL="0" indent="0">
              <a:buNone/>
            </a:pPr>
            <a:r>
              <a:rPr lang="pt-BR" altLang="en-US"/>
              <a:t>e) Durante a fase de reconhecimento de padrões, para cada banco de dados, é permitido um único tipo de padrão</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70000"/>
          </a:bodyPr>
          <a:lstStyle/>
          <a:p>
            <a:pPr marL="0" indent="0">
              <a:buNone/>
            </a:pPr>
            <a:r>
              <a:rPr lang="pt-BR" altLang="en-US" b="1"/>
              <a:t>Q72) [FUNDEP IFN-MG 2014] </a:t>
            </a:r>
            <a:r>
              <a:rPr lang="pt-BR" altLang="en-US"/>
              <a:t>Ao se utilizar a técnica de data mining (mineração de dados), como é conhecido o resultado dessa mineração, em que, por exemplo, se um cliente compra equipamento de vídeo, ele pode também comprar outros equipamentos eletrônicos?</a:t>
            </a:r>
          </a:p>
          <a:p>
            <a:pPr marL="0" indent="0">
              <a:buNone/>
            </a:pPr>
            <a:r>
              <a:rPr lang="pt-BR" altLang="en-US">
                <a:solidFill>
                  <a:srgbClr val="0070C0"/>
                </a:solidFill>
              </a:rPr>
              <a:t>a) Regras de associação.</a:t>
            </a:r>
            <a:endParaRPr lang="pt-BR" altLang="en-US"/>
          </a:p>
          <a:p>
            <a:pPr marL="0" indent="0">
              <a:buNone/>
            </a:pPr>
            <a:r>
              <a:rPr lang="pt-BR" altLang="en-US"/>
              <a:t>b) Padrões sequenciais.</a:t>
            </a:r>
          </a:p>
          <a:p>
            <a:pPr marL="0" indent="0">
              <a:buNone/>
            </a:pPr>
            <a:r>
              <a:rPr lang="pt-BR" altLang="en-US"/>
              <a:t>c)  Árvores de classificação.</a:t>
            </a:r>
          </a:p>
          <a:p>
            <a:pPr marL="0" indent="0">
              <a:buNone/>
            </a:pPr>
            <a:r>
              <a:rPr lang="pt-BR" altLang="en-US"/>
              <a:t>d) Padrões de aquisição.</a:t>
            </a:r>
          </a:p>
          <a:p>
            <a:pPr marL="0" indent="0">
              <a:buNone/>
            </a:pPr>
            <a:r>
              <a:rPr lang="pt-BR" altLang="en-US" b="1"/>
              <a:t>Q73) [CESPE TJ-CE 2014] </a:t>
            </a:r>
            <a:r>
              <a:rPr lang="pt-BR" altLang="en-US"/>
              <a:t>Assinale a opção correta acerca de datamining.</a:t>
            </a:r>
          </a:p>
          <a:p>
            <a:pPr marL="0" indent="0">
              <a:buNone/>
            </a:pPr>
            <a:r>
              <a:rPr lang="pt-BR" altLang="en-US"/>
              <a:t>a) A informação acerca dos resultados obtidos no processo de mineração é apresentada apenas de forma gráfica.</a:t>
            </a:r>
          </a:p>
          <a:p>
            <a:pPr marL="0" indent="0">
              <a:buNone/>
            </a:pPr>
            <a:r>
              <a:rPr lang="pt-BR" altLang="en-US"/>
              <a:t>b) A classificação, uma das principais tecnologias da mineração de dados, caracteriza-se por possuir um conjunto de transações, sendo cada uma delas relacionada a um itemset.</a:t>
            </a:r>
          </a:p>
          <a:p>
            <a:pPr marL="0" indent="0">
              <a:buNone/>
            </a:pPr>
            <a:r>
              <a:rPr lang="pt-BR" altLang="en-US">
                <a:solidFill>
                  <a:srgbClr val="0070C0"/>
                </a:solidFill>
              </a:rPr>
              <a:t>c) É possível realizar mineração de dados em documentos textuais como, por exemplo, uma página da Internet.</a:t>
            </a:r>
            <a:endParaRPr lang="pt-BR" altLang="en-US"/>
          </a:p>
          <a:p>
            <a:pPr marL="0" indent="0">
              <a:buNone/>
            </a:pPr>
            <a:r>
              <a:rPr lang="pt-BR" altLang="en-US"/>
              <a:t>d) A grande desvantagem de um datamining consiste no fato de que a identificação de um padrão, para a geração do conhecimento, só é possível por meio da análise em pequenas quantidades de dados</a:t>
            </a:r>
          </a:p>
          <a:p>
            <a:pPr marL="0" indent="0">
              <a:buNone/>
            </a:pPr>
            <a:r>
              <a:rPr lang="pt-BR" altLang="en-US"/>
              <a:t>e) Durante a fase de reconhecimento de padrões, para cada banco de dados, é permitido um único tipo de padrão</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90000" lnSpcReduction="10000"/>
          </a:bodyPr>
          <a:lstStyle/>
          <a:p>
            <a:pPr marL="0" indent="0">
              <a:buNone/>
            </a:pPr>
            <a:r>
              <a:rPr lang="pt-BR" altLang="en-US" b="1"/>
              <a:t>Q74) [FEPESE MPE-SC 2014] </a:t>
            </a:r>
            <a:r>
              <a:rPr lang="pt-BR" altLang="en-US"/>
              <a:t>Analise as afrmativas abaixo com relação à Data Mining e Data Warehouse.</a:t>
            </a:r>
          </a:p>
          <a:p>
            <a:pPr marL="0" indent="0">
              <a:buNone/>
            </a:pPr>
            <a:r>
              <a:rPr lang="pt-BR" altLang="en-US"/>
              <a:t>1. Ferramentas de Data Mining podem ser utilizadas independentemente do Data Warehouse, mas obtêm-se melhores resultados quando aplicadoasde forma conjunta.</a:t>
            </a:r>
          </a:p>
          <a:p>
            <a:pPr marL="0" indent="0">
              <a:buNone/>
            </a:pPr>
            <a:r>
              <a:rPr lang="pt-BR" altLang="en-US"/>
              <a:t>2. Técnicas de Clusterização podem ser utilizadas na extração e na preparação de dados de um banco de dados para um Data Warehouse.</a:t>
            </a:r>
          </a:p>
          <a:p>
            <a:pPr marL="0" indent="0">
              <a:buNone/>
            </a:pPr>
            <a:r>
              <a:rPr lang="pt-BR" altLang="en-US"/>
              <a:t>3. Data Mining é uma evolução do conceito de Data Warehouse.</a:t>
            </a:r>
          </a:p>
          <a:p>
            <a:pPr marL="0" indent="0">
              <a:buNone/>
            </a:pPr>
            <a:r>
              <a:rPr lang="pt-BR" altLang="en-US"/>
              <a:t>4. A mineração de dados baseia-se na utilização de algoritmos capazes de analisar grandes bases de dados de modo efciente e revelar padrões interessantes, escondidos nos dados.</a:t>
            </a:r>
          </a:p>
          <a:p>
            <a:pPr marL="0" indent="0">
              <a:buNone/>
            </a:pPr>
            <a:r>
              <a:rPr lang="pt-BR" altLang="en-US"/>
              <a:t>Assinale a alternativa que indica todas as afrmativas corretas.</a:t>
            </a:r>
          </a:p>
          <a:p>
            <a:pPr marL="0" indent="0">
              <a:buNone/>
            </a:pPr>
            <a:r>
              <a:rPr lang="pt-BR" altLang="en-US"/>
              <a:t>a) É correta apenas a afrmativa 3</a:t>
            </a:r>
          </a:p>
          <a:p>
            <a:pPr marL="0" indent="0">
              <a:buNone/>
            </a:pPr>
            <a:r>
              <a:rPr lang="pt-BR" altLang="en-US"/>
              <a:t>b) São corretas apenas as afrmativas 1 e 4.</a:t>
            </a:r>
          </a:p>
          <a:p>
            <a:pPr marL="0" indent="0">
              <a:buNone/>
            </a:pPr>
            <a:r>
              <a:rPr lang="pt-BR" altLang="en-US"/>
              <a:t>c) São corretas apenas as afrmativas 3 e 4</a:t>
            </a:r>
          </a:p>
          <a:p>
            <a:pPr marL="0" indent="0">
              <a:buNone/>
            </a:pPr>
            <a:r>
              <a:rPr lang="pt-BR" altLang="en-US"/>
              <a:t>d) São corretas apenas as afrmativas 1, 2 e 3.</a:t>
            </a:r>
          </a:p>
          <a:p>
            <a:pPr marL="0" indent="0">
              <a:buNone/>
            </a:pPr>
            <a:r>
              <a:rPr lang="pt-BR" altLang="en-US"/>
              <a:t>e) São corretas apenas as afrmativas 2, 3 e 4.</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90000" lnSpcReduction="10000"/>
          </a:bodyPr>
          <a:lstStyle/>
          <a:p>
            <a:pPr marL="0" indent="0">
              <a:buNone/>
            </a:pPr>
            <a:r>
              <a:rPr lang="pt-BR" altLang="en-US" b="1"/>
              <a:t>Q74) [FEPESE MPE-SC 2014] </a:t>
            </a:r>
            <a:r>
              <a:rPr lang="pt-BR" altLang="en-US"/>
              <a:t>Analise as afrmativas abaixo com relação à Data Mining e Data Warehouse.</a:t>
            </a:r>
          </a:p>
          <a:p>
            <a:pPr marL="0" indent="0">
              <a:buNone/>
            </a:pPr>
            <a:r>
              <a:rPr lang="pt-BR" altLang="en-US"/>
              <a:t>1. Ferramentas de Data Mining podem ser utilizadas independentemente do Data Warehouse, mas obtêm-se melhores resultados quando aplicadoasde forma conjunta.</a:t>
            </a:r>
          </a:p>
          <a:p>
            <a:pPr marL="0" indent="0">
              <a:buNone/>
            </a:pPr>
            <a:r>
              <a:rPr lang="pt-BR" altLang="en-US"/>
              <a:t>2. Técnicas de Clusterização podem ser utilizadas na extração e na preparação de dados de um banco de dados para um Data Warehouse.</a:t>
            </a:r>
          </a:p>
          <a:p>
            <a:pPr marL="0" indent="0">
              <a:buNone/>
            </a:pPr>
            <a:r>
              <a:rPr lang="pt-BR" altLang="en-US"/>
              <a:t>3. Data Mining é uma evolução do conceito de Data Warehouse.</a:t>
            </a:r>
          </a:p>
          <a:p>
            <a:pPr marL="0" indent="0">
              <a:buNone/>
            </a:pPr>
            <a:r>
              <a:rPr lang="pt-BR" altLang="en-US"/>
              <a:t>4. A mineração de dados baseia-se na utilização de algoritmos capazes de analisar grandes bases de dados de modo efciente e revelar padrões interessantes, escondidos nos dados.</a:t>
            </a:r>
          </a:p>
          <a:p>
            <a:pPr marL="0" indent="0">
              <a:buNone/>
            </a:pPr>
            <a:r>
              <a:rPr lang="pt-BR" altLang="en-US"/>
              <a:t>Assinale a alternativa que indica todas as afrmativas corretas.</a:t>
            </a:r>
          </a:p>
          <a:p>
            <a:pPr marL="0" indent="0">
              <a:buNone/>
            </a:pPr>
            <a:r>
              <a:rPr lang="pt-BR" altLang="en-US"/>
              <a:t>a) É correta apenas a afrmativa 3</a:t>
            </a:r>
          </a:p>
          <a:p>
            <a:pPr marL="0" indent="0">
              <a:buNone/>
            </a:pPr>
            <a:r>
              <a:rPr lang="pt-BR" altLang="en-US">
                <a:solidFill>
                  <a:srgbClr val="0070C0"/>
                </a:solidFill>
              </a:rPr>
              <a:t>b) São corretas apenas as afrmativas 1 e 4.</a:t>
            </a:r>
            <a:endParaRPr lang="pt-BR" altLang="en-US"/>
          </a:p>
          <a:p>
            <a:pPr marL="0" indent="0">
              <a:buNone/>
            </a:pPr>
            <a:r>
              <a:rPr lang="pt-BR" altLang="en-US"/>
              <a:t>c) São corretas apenas as afrmativas 3 e 4</a:t>
            </a:r>
          </a:p>
          <a:p>
            <a:pPr marL="0" indent="0">
              <a:buNone/>
            </a:pPr>
            <a:r>
              <a:rPr lang="pt-BR" altLang="en-US"/>
              <a:t>d) São corretas apenas as afrmativas 1, 2 e 3.</a:t>
            </a:r>
          </a:p>
          <a:p>
            <a:pPr marL="0" indent="0">
              <a:buNone/>
            </a:pPr>
            <a:r>
              <a:rPr lang="pt-BR" altLang="en-US"/>
              <a:t>e) São corretas apenas as afrmativas 2, 3 e 4.</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70000"/>
          </a:bodyPr>
          <a:lstStyle/>
          <a:p>
            <a:pPr marL="0" indent="0">
              <a:buNone/>
            </a:pPr>
            <a:r>
              <a:rPr lang="pt-BR" altLang="en-US" b="1"/>
              <a:t>Q75) [FCC TRF3 2014]</a:t>
            </a:r>
            <a:r>
              <a:rPr lang="pt-BR" altLang="en-US"/>
              <a:t> Mineração de dados é a investigação de relações e padrões globais que existem em grandes bancos de dados, mas que estão ocultos no grande volume de dados. Com base nas funções que executam, há diferentes técnicas para a mineração de dados, dentre as quais estão:</a:t>
            </a:r>
          </a:p>
          <a:p>
            <a:pPr marL="0" indent="0">
              <a:buNone/>
            </a:pPr>
            <a:r>
              <a:rPr lang="pt-BR" altLang="en-US"/>
              <a:t>I. identificar afinidades existentes entre um conjunto de itens em um dado grupo de registros. Por exemplo: 75% dos envolvidos em processos judiciais ligados a ataques maliciosos a servidores de dados também estão envolvidos em processos ligados a roubo de dados sigilosos.</a:t>
            </a:r>
          </a:p>
          <a:p>
            <a:pPr marL="0" indent="0">
              <a:buNone/>
            </a:pPr>
            <a:r>
              <a:rPr lang="pt-BR" altLang="en-US"/>
              <a:t>II. identificar sequências que ocorrem em determinados registros. Por exemplo: 32% de pessoas do sexo feminino após ajuizarem uma causa contra o INSS solicitando nova perícia médica ajuízam uma causa contra o INSS solicitando ressarcimento monetário.</a:t>
            </a:r>
          </a:p>
          <a:p>
            <a:pPr marL="0" indent="0">
              <a:buNone/>
            </a:pPr>
            <a:r>
              <a:rPr lang="pt-BR" altLang="en-US"/>
              <a:t>III. as categorias são definidas antes da análise dos dados. Pode ser utilizada para identificar os atributos de um determinado grupo que fazem a discriminação entre 3 tipos diferentes, por exemplo, os tipos de processos judiciais podem ser categorizados como infrequentes, ocasionais e frequentes.</a:t>
            </a:r>
          </a:p>
          <a:p>
            <a:pPr marL="0" indent="0">
              <a:buNone/>
            </a:pPr>
            <a:r>
              <a:rPr lang="pt-BR" altLang="en-US"/>
              <a:t>Os tipos de técnicas referenciados em I, II e III, respectivamente, são:</a:t>
            </a:r>
          </a:p>
          <a:p>
            <a:pPr marL="0" indent="0">
              <a:buNone/>
            </a:pPr>
            <a:r>
              <a:rPr lang="pt-BR" altLang="en-US"/>
              <a:t>a) I - Padrões sequenciais, II - Redes Neurais, III - Árvore de decisão</a:t>
            </a:r>
          </a:p>
          <a:p>
            <a:pPr marL="0" indent="0">
              <a:buNone/>
            </a:pPr>
            <a:r>
              <a:rPr lang="pt-BR" altLang="en-US"/>
              <a:t>b) </a:t>
            </a:r>
            <a:r>
              <a:rPr lang="pt-BR" altLang="en-US">
                <a:sym typeface="+mn-ea"/>
              </a:rPr>
              <a:t>I - Redes Neurais, II - Árvores de Decisão, III - Padrões Sequenciais</a:t>
            </a:r>
          </a:p>
          <a:p>
            <a:pPr marL="0" indent="0">
              <a:buNone/>
            </a:pPr>
            <a:r>
              <a:rPr lang="pt-BR" altLang="en-US"/>
              <a:t>c) </a:t>
            </a:r>
            <a:r>
              <a:rPr lang="pt-BR" altLang="en-US">
                <a:sym typeface="+mn-ea"/>
              </a:rPr>
              <a:t>I - Associação, II - Padrões Sequenciais, III - Classificação</a:t>
            </a:r>
          </a:p>
          <a:p>
            <a:pPr marL="0" indent="0">
              <a:buNone/>
            </a:pPr>
            <a:r>
              <a:rPr lang="pt-BR" altLang="en-US"/>
              <a:t>d) </a:t>
            </a:r>
            <a:r>
              <a:rPr lang="pt-BR" altLang="en-US">
                <a:sym typeface="+mn-ea"/>
              </a:rPr>
              <a:t>I - Classificação, II - Associação, III - Previsão</a:t>
            </a:r>
            <a:endParaRPr lang="pt-BR" altLang="en-US"/>
          </a:p>
          <a:p>
            <a:pPr marL="0" indent="0">
              <a:buNone/>
            </a:pPr>
            <a:r>
              <a:rPr lang="pt-BR" altLang="en-US"/>
              <a:t>e) </a:t>
            </a:r>
            <a:r>
              <a:rPr lang="pt-BR" altLang="en-US">
                <a:sym typeface="+mn-ea"/>
              </a:rPr>
              <a:t>I - Árvore de decisão, II - Classificação, III - Associação</a:t>
            </a:r>
            <a:endParaRPr lang="pt-BR"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104140"/>
            <a:ext cx="10660380" cy="6768465"/>
          </a:xfrm>
        </p:spPr>
        <p:txBody>
          <a:bodyPr>
            <a:normAutofit fontScale="70000"/>
          </a:bodyPr>
          <a:lstStyle/>
          <a:p>
            <a:pPr marL="0" indent="0">
              <a:buNone/>
            </a:pPr>
            <a:r>
              <a:rPr lang="pt-BR" altLang="en-US" b="1"/>
              <a:t>Q75) [FCC TRF3 2014]</a:t>
            </a:r>
            <a:r>
              <a:rPr lang="pt-BR" altLang="en-US"/>
              <a:t> Mineração de dados é a investigação de relações e padrões globais que existem em grandes bancos de dados, mas que estão ocultos no grande volume de dados. Com base nas funções que executam, há diferentes técnicas para a mineração de dados, dentre as quais estão:</a:t>
            </a:r>
          </a:p>
          <a:p>
            <a:pPr marL="0" indent="0">
              <a:buNone/>
            </a:pPr>
            <a:r>
              <a:rPr lang="pt-BR" altLang="en-US"/>
              <a:t>I. identificar afinidades existentes entre um conjunto de itens em um dado grupo de registros. Por exemplo: 75% dos envolvidos em processos judiciais ligados a ataques maliciosos a servidores de dados também estão envolvidos em processos ligados a roubo de dados sigilosos.</a:t>
            </a:r>
          </a:p>
          <a:p>
            <a:pPr marL="0" indent="0">
              <a:buNone/>
            </a:pPr>
            <a:r>
              <a:rPr lang="pt-BR" altLang="en-US"/>
              <a:t>II. identificar sequências que ocorrem em determinados registros. Por exemplo: 32% de pessoas do sexo feminino após ajuizarem uma causa contra o INSS solicitando nova perícia médica ajuízam uma causa contra o INSS solicitando ressarcimento monetário.</a:t>
            </a:r>
          </a:p>
          <a:p>
            <a:pPr marL="0" indent="0">
              <a:buNone/>
            </a:pPr>
            <a:r>
              <a:rPr lang="pt-BR" altLang="en-US"/>
              <a:t>III. as categorias são definidas antes da análise dos dados. Pode ser utilizada para identificar os atributos de um determinado grupo que fazem a discriminação entre 3 tipos diferentes, por exemplo, os tipos de processos judiciais podem ser categorizados como infrequentes, ocasionais e frequentes.</a:t>
            </a:r>
          </a:p>
          <a:p>
            <a:pPr marL="0" indent="0">
              <a:buNone/>
            </a:pPr>
            <a:r>
              <a:rPr lang="pt-BR" altLang="en-US"/>
              <a:t>Os tipos de técnicas referenciados em I, II e III, respectivamente, são:</a:t>
            </a:r>
          </a:p>
          <a:p>
            <a:pPr marL="0" indent="0">
              <a:buNone/>
            </a:pPr>
            <a:r>
              <a:rPr lang="pt-BR" altLang="en-US"/>
              <a:t>a) I - Padrões sequenciais, II - Redes Neurais, III - Árvore de decisão</a:t>
            </a:r>
          </a:p>
          <a:p>
            <a:pPr marL="0" indent="0">
              <a:buNone/>
            </a:pPr>
            <a:r>
              <a:rPr lang="pt-BR" altLang="en-US"/>
              <a:t>b) </a:t>
            </a:r>
            <a:r>
              <a:rPr lang="pt-BR" altLang="en-US">
                <a:sym typeface="+mn-ea"/>
              </a:rPr>
              <a:t>I - Redes Neurais, II - Árvores de Decisão, III - Padrões Sequenciais</a:t>
            </a:r>
          </a:p>
          <a:p>
            <a:pPr marL="0" indent="0">
              <a:buNone/>
            </a:pPr>
            <a:r>
              <a:rPr lang="pt-BR" altLang="en-US">
                <a:solidFill>
                  <a:srgbClr val="0070C0"/>
                </a:solidFill>
              </a:rPr>
              <a:t>c) </a:t>
            </a:r>
            <a:r>
              <a:rPr lang="pt-BR" altLang="en-US">
                <a:solidFill>
                  <a:srgbClr val="0070C0"/>
                </a:solidFill>
                <a:sym typeface="+mn-ea"/>
              </a:rPr>
              <a:t>I - Associação, II - Padrões Sequenciais, III - Classificação</a:t>
            </a:r>
            <a:endParaRPr lang="pt-BR" altLang="en-US">
              <a:sym typeface="+mn-ea"/>
            </a:endParaRPr>
          </a:p>
          <a:p>
            <a:pPr marL="0" indent="0">
              <a:buNone/>
            </a:pPr>
            <a:r>
              <a:rPr lang="pt-BR" altLang="en-US"/>
              <a:t>d) </a:t>
            </a:r>
            <a:r>
              <a:rPr lang="pt-BR" altLang="en-US">
                <a:sym typeface="+mn-ea"/>
              </a:rPr>
              <a:t>I - Classificação, II - Associação, III - Previsão</a:t>
            </a:r>
            <a:endParaRPr lang="pt-BR" altLang="en-US"/>
          </a:p>
          <a:p>
            <a:pPr marL="0" indent="0">
              <a:buNone/>
            </a:pPr>
            <a:r>
              <a:rPr lang="pt-BR" altLang="en-US"/>
              <a:t>e) </a:t>
            </a:r>
            <a:r>
              <a:rPr lang="pt-BR" altLang="en-US">
                <a:sym typeface="+mn-ea"/>
              </a:rPr>
              <a:t>I - Árvore de decisão, II - Classificação, III - Associação</a:t>
            </a:r>
            <a:endParaRPr lang="pt-BR"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10000"/>
          </a:bodyPr>
          <a:lstStyle/>
          <a:p>
            <a:pPr marL="0" indent="0">
              <a:buNone/>
            </a:pPr>
            <a:r>
              <a:rPr lang="pt-BR" altLang="en-US" b="1"/>
              <a:t>Q76) [FUNRIO MPOG 2013]</a:t>
            </a:r>
            <a:r>
              <a:rPr lang="pt-BR" altLang="en-US"/>
              <a:t> Qual o tipo de descoberta de conhecimento através de mineração de dados (do inglês “data mining”), em que se relaciona a presença de conjuntos de itens diversos, como por exemplo: “Quando uma mulher compra uma bolsa em uma loja, ela está propensa a comprar sapatos”?</a:t>
            </a:r>
          </a:p>
          <a:p>
            <a:pPr marL="0" indent="0">
              <a:buNone/>
            </a:pPr>
            <a:r>
              <a:rPr lang="pt-BR" altLang="en-US"/>
              <a:t>a) Hierarquias de classificação.</a:t>
            </a:r>
          </a:p>
          <a:p>
            <a:pPr marL="0" indent="0">
              <a:buNone/>
            </a:pPr>
            <a:r>
              <a:rPr lang="pt-BR" altLang="en-US"/>
              <a:t>b) Padrões sequenciais.</a:t>
            </a:r>
          </a:p>
          <a:p>
            <a:pPr marL="0" indent="0">
              <a:buNone/>
            </a:pPr>
            <a:r>
              <a:rPr lang="pt-BR" altLang="en-US"/>
              <a:t>c) Regras de associação.</a:t>
            </a:r>
          </a:p>
          <a:p>
            <a:pPr marL="0" indent="0">
              <a:buNone/>
            </a:pPr>
            <a:r>
              <a:rPr lang="pt-BR" altLang="en-US"/>
              <a:t>d) Séries temporais.</a:t>
            </a:r>
          </a:p>
          <a:p>
            <a:pPr marL="0" indent="0">
              <a:buNone/>
            </a:pPr>
            <a:r>
              <a:rPr lang="pt-BR" altLang="en-US"/>
              <a:t>e) Agrupamentos por similaridade.</a:t>
            </a:r>
          </a:p>
          <a:p>
            <a:pPr marL="0" indent="0">
              <a:buNone/>
            </a:pPr>
            <a:r>
              <a:rPr lang="pt-BR" altLang="en-US" b="1"/>
              <a:t>Q77) [CESPE SERPRO 2013] </a:t>
            </a:r>
            <a:r>
              <a:rPr lang="pt-BR" altLang="en-US"/>
              <a:t>Julgue os itens que se seguem à luz dos conceitos básicos de datamining e datawarehouse. </a:t>
            </a:r>
          </a:p>
          <a:p>
            <a:pPr marL="0" indent="0">
              <a:buNone/>
            </a:pPr>
            <a:r>
              <a:rPr lang="pt-BR" altLang="en-US"/>
              <a:t>Em algoritmos de clusterização hierárquica, os clusters são formados gradativamente por meio de aglomerações ou divisões de elementos, gerando uma hierarquia de clusters.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566421" y="133779"/>
            <a:ext cx="8911687" cy="1280890"/>
          </a:xfrm>
        </p:spPr>
        <p:txBody>
          <a:bodyPr/>
          <a:lstStyle/>
          <a:p>
            <a:pPr algn="ctr"/>
            <a:r>
              <a:rPr lang="pt-BR" dirty="0"/>
              <a:t>Previsão</a:t>
            </a: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339" y="1723287"/>
            <a:ext cx="3498607" cy="2822210"/>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879" y="1659835"/>
            <a:ext cx="3767796" cy="2822210"/>
          </a:xfrm>
          <a:prstGeom prst="rect">
            <a:avLst/>
          </a:prstGeom>
        </p:spPr>
      </p:pic>
      <p:sp>
        <p:nvSpPr>
          <p:cNvPr id="11" name="CaixaDeTexto 10"/>
          <p:cNvSpPr txBox="1"/>
          <p:nvPr/>
        </p:nvSpPr>
        <p:spPr>
          <a:xfrm>
            <a:off x="1961321" y="4790663"/>
            <a:ext cx="8627166" cy="1938992"/>
          </a:xfrm>
          <a:prstGeom prst="rect">
            <a:avLst/>
          </a:prstGeom>
          <a:noFill/>
        </p:spPr>
        <p:txBody>
          <a:bodyPr wrap="square" rtlCol="0">
            <a:spAutoFit/>
          </a:bodyPr>
          <a:lstStyle/>
          <a:p>
            <a:r>
              <a:rPr lang="pt-BR" sz="2000" dirty="0"/>
              <a:t>Após o atentado do World Trade Center, as autoridades de segurança norte-americanas descobriram, após uma análise </a:t>
            </a:r>
            <a:r>
              <a:rPr lang="pt-BR" sz="2000" dirty="0" err="1"/>
              <a:t>minunciosa</a:t>
            </a:r>
            <a:r>
              <a:rPr lang="pt-BR" sz="2000" dirty="0"/>
              <a:t> de toda a base de dados, estruturados ou não, armazenados nos sistemas de controle de acesso nos aeroportos e em escolas de pilotagem, que teria sido possível prever um plano de ataque que estava sendo desenvolvido.</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10000"/>
          </a:bodyPr>
          <a:lstStyle/>
          <a:p>
            <a:pPr marL="0" indent="0">
              <a:buNone/>
            </a:pPr>
            <a:r>
              <a:rPr lang="pt-BR" altLang="en-US" b="1"/>
              <a:t>Q76) [FUNRIO MPOG 2013]</a:t>
            </a:r>
            <a:r>
              <a:rPr lang="pt-BR" altLang="en-US"/>
              <a:t> Qual o tipo de descoberta de conhecimento através de mineração de dados (do inglês “data mining”), em que se relaciona a presença de conjuntos de itens diversos, como por exemplo: “Quando uma mulher compra uma bolsa em uma loja, ela está propensa a comprar sapatos”?</a:t>
            </a:r>
          </a:p>
          <a:p>
            <a:pPr marL="0" indent="0">
              <a:buNone/>
            </a:pPr>
            <a:r>
              <a:rPr lang="pt-BR" altLang="en-US"/>
              <a:t>a) Hierarquias de classificação.</a:t>
            </a:r>
          </a:p>
          <a:p>
            <a:pPr marL="0" indent="0">
              <a:buNone/>
            </a:pPr>
            <a:r>
              <a:rPr lang="pt-BR" altLang="en-US"/>
              <a:t>b) Padrões sequenciais.</a:t>
            </a:r>
          </a:p>
          <a:p>
            <a:pPr marL="0" indent="0">
              <a:buNone/>
            </a:pPr>
            <a:r>
              <a:rPr lang="pt-BR" altLang="en-US">
                <a:solidFill>
                  <a:srgbClr val="0070C0"/>
                </a:solidFill>
              </a:rPr>
              <a:t>c) Regras de associação.</a:t>
            </a:r>
            <a:endParaRPr lang="pt-BR" altLang="en-US"/>
          </a:p>
          <a:p>
            <a:pPr marL="0" indent="0">
              <a:buNone/>
            </a:pPr>
            <a:r>
              <a:rPr lang="pt-BR" altLang="en-US"/>
              <a:t>d) Séries temporais.</a:t>
            </a:r>
          </a:p>
          <a:p>
            <a:pPr marL="0" indent="0">
              <a:buNone/>
            </a:pPr>
            <a:r>
              <a:rPr lang="pt-BR" altLang="en-US"/>
              <a:t>e) Agrupamentos por similaridade.</a:t>
            </a:r>
          </a:p>
          <a:p>
            <a:pPr marL="0" indent="0">
              <a:buNone/>
            </a:pPr>
            <a:r>
              <a:rPr lang="pt-BR" altLang="en-US" b="1"/>
              <a:t>Q77) [CESPE SERPRO 2013] </a:t>
            </a:r>
            <a:r>
              <a:rPr lang="pt-BR" altLang="en-US"/>
              <a:t>Julgue os itens que se seguem à luz dos conceitos básicos de datamining e datawarehouse. </a:t>
            </a:r>
          </a:p>
          <a:p>
            <a:pPr marL="0" indent="0">
              <a:buNone/>
            </a:pPr>
            <a:r>
              <a:rPr lang="pt-BR" altLang="en-US">
                <a:solidFill>
                  <a:srgbClr val="0070C0"/>
                </a:solidFill>
              </a:rPr>
              <a:t>Em algoritmos de clusterização hierárquica, os clusters são formados gradativamente por meio de aglomerações ou divisões de elementos, gerando uma hierarquia de clusters. </a:t>
            </a:r>
            <a:r>
              <a:rPr lang="pt-BR" altLang="en-US"/>
              <a:t>CERTO.</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10000"/>
          </a:bodyPr>
          <a:lstStyle/>
          <a:p>
            <a:pPr marL="0" indent="0">
              <a:buNone/>
            </a:pPr>
            <a:r>
              <a:rPr lang="pt-BR" altLang="en-US" b="1"/>
              <a:t>Q78) [IADES EBSERH 2013] </a:t>
            </a:r>
            <a:r>
              <a:rPr lang="pt-BR" altLang="en-US"/>
              <a:t>Existem algumas técnicas utilizadas em Data mining, para fins de estatísticas. A técnica que permite lidar com a previsão de um valor, em vez de uma classe, é denominada</a:t>
            </a:r>
          </a:p>
          <a:p>
            <a:pPr marL="0" indent="0">
              <a:buNone/>
            </a:pPr>
            <a:r>
              <a:rPr lang="pt-BR" altLang="en-US"/>
              <a:t>a) associação.</a:t>
            </a:r>
          </a:p>
          <a:p>
            <a:pPr marL="0" indent="0">
              <a:buNone/>
            </a:pPr>
            <a:r>
              <a:rPr lang="pt-BR" altLang="en-US"/>
              <a:t>b) exploração.</a:t>
            </a:r>
          </a:p>
          <a:p>
            <a:pPr marL="0" indent="0">
              <a:buNone/>
            </a:pPr>
            <a:r>
              <a:rPr lang="pt-BR" altLang="en-US"/>
              <a:t>c) classificação.</a:t>
            </a:r>
          </a:p>
          <a:p>
            <a:pPr marL="0" indent="0">
              <a:buNone/>
            </a:pPr>
            <a:r>
              <a:rPr lang="pt-BR" altLang="en-US"/>
              <a:t>d) regressão.</a:t>
            </a:r>
          </a:p>
          <a:p>
            <a:pPr marL="0" indent="0">
              <a:buNone/>
            </a:pPr>
            <a:r>
              <a:rPr lang="pt-BR" altLang="en-US"/>
              <a:t>e) árvore de decisão.</a:t>
            </a:r>
          </a:p>
          <a:p>
            <a:pPr marL="0" indent="0">
              <a:buNone/>
            </a:pPr>
            <a:r>
              <a:rPr lang="pt-BR" altLang="en-US" b="1"/>
              <a:t>Q79)[CESPE SERPRO 2013] </a:t>
            </a:r>
            <a:r>
              <a:rPr lang="pt-BR" altLang="en-US"/>
              <a:t>Em tarefas preditivas, o atributo a ser predito é conhecido como variável independente, enquanto que os atributos usados para fazer a predição são conhecidos como alvo.</a:t>
            </a:r>
          </a:p>
          <a:p>
            <a:pPr marL="0" indent="0">
              <a:buNone/>
            </a:pPr>
            <a:r>
              <a:rPr lang="pt-BR" altLang="en-US" b="1"/>
              <a:t>Q80)</a:t>
            </a:r>
            <a:r>
              <a:rPr lang="pt-BR" altLang="en-US" b="1">
                <a:sym typeface="+mn-ea"/>
              </a:rPr>
              <a:t>[CESPE SERPRO 2013]</a:t>
            </a:r>
            <a:r>
              <a:rPr lang="pt-BR" altLang="en-US"/>
              <a:t>Datamining é a tecnologia por intermédio da qual os processos são automatizados mediante racionalização e potencialização por meio de dois componentes: organização e tecnologia.</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10000"/>
          </a:bodyPr>
          <a:lstStyle/>
          <a:p>
            <a:pPr marL="0" indent="0">
              <a:buNone/>
            </a:pPr>
            <a:r>
              <a:rPr lang="pt-BR" altLang="en-US" b="1"/>
              <a:t>Q78) [IADES EBSERH 2013] </a:t>
            </a:r>
            <a:r>
              <a:rPr lang="pt-BR" altLang="en-US"/>
              <a:t>Existem algumas técnicas utilizadas em Data mining, para fins de estatísticas. A técnica que permite lidar com a previsão de um valor, em vez de uma classe, é denominada</a:t>
            </a:r>
          </a:p>
          <a:p>
            <a:pPr marL="0" indent="0">
              <a:buNone/>
            </a:pPr>
            <a:r>
              <a:rPr lang="pt-BR" altLang="en-US"/>
              <a:t>a) associação.</a:t>
            </a:r>
          </a:p>
          <a:p>
            <a:pPr marL="0" indent="0">
              <a:buNone/>
            </a:pPr>
            <a:r>
              <a:rPr lang="pt-BR" altLang="en-US"/>
              <a:t>b) exploração.</a:t>
            </a:r>
          </a:p>
          <a:p>
            <a:pPr marL="0" indent="0">
              <a:buNone/>
            </a:pPr>
            <a:r>
              <a:rPr lang="pt-BR" altLang="en-US"/>
              <a:t>c) classificação.</a:t>
            </a:r>
          </a:p>
          <a:p>
            <a:pPr marL="0" indent="0">
              <a:buNone/>
            </a:pPr>
            <a:r>
              <a:rPr lang="pt-BR" altLang="en-US">
                <a:solidFill>
                  <a:srgbClr val="0070C0"/>
                </a:solidFill>
              </a:rPr>
              <a:t>d) regressão.</a:t>
            </a:r>
            <a:endParaRPr lang="pt-BR" altLang="en-US"/>
          </a:p>
          <a:p>
            <a:pPr marL="0" indent="0">
              <a:buNone/>
            </a:pPr>
            <a:r>
              <a:rPr lang="pt-BR" altLang="en-US"/>
              <a:t>e) árvore de decisão.</a:t>
            </a:r>
          </a:p>
          <a:p>
            <a:pPr marL="0" indent="0">
              <a:buNone/>
            </a:pPr>
            <a:r>
              <a:rPr lang="pt-BR" altLang="en-US" b="1"/>
              <a:t>Q79)[CESPE SERPRO 2013] </a:t>
            </a:r>
            <a:r>
              <a:rPr lang="pt-BR" altLang="en-US">
                <a:solidFill>
                  <a:srgbClr val="0070C0"/>
                </a:solidFill>
              </a:rPr>
              <a:t>Em tarefas preditivas, o atributo a ser predito é conhecido como variável independente, enquanto que os atributos usados para fazer a predição são conhecidos como alvo. </a:t>
            </a:r>
            <a:r>
              <a:rPr lang="pt-BR" altLang="en-US"/>
              <a:t>CERTO.</a:t>
            </a:r>
          </a:p>
          <a:p>
            <a:pPr marL="0" indent="0">
              <a:buNone/>
            </a:pPr>
            <a:r>
              <a:rPr lang="pt-BR" altLang="en-US" b="1"/>
              <a:t>Q80)</a:t>
            </a:r>
            <a:r>
              <a:rPr lang="pt-BR" altLang="en-US" b="1">
                <a:sym typeface="+mn-ea"/>
              </a:rPr>
              <a:t>[CESPE SERPRO 2013] </a:t>
            </a:r>
            <a:r>
              <a:rPr lang="pt-BR" altLang="en-US">
                <a:solidFill>
                  <a:srgbClr val="FF0000"/>
                </a:solidFill>
              </a:rPr>
              <a:t>Datamining é a tecnologia por intermédio da qual os processos são automatizados mediante racionalização e potencialização por meio de dois componentes: organização e tecnologia. </a:t>
            </a:r>
            <a:r>
              <a:rPr lang="pt-BR" altLang="en-US"/>
              <a:t>ERRADO.</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Q81) [CESPE SERPRO 2013] </a:t>
            </a:r>
            <a:r>
              <a:rPr lang="pt-BR" altLang="en-US"/>
              <a:t>Algumas das principais técnicas utilizadas para a realização de Datamining são: estatística, aprendizado de máquina, datawarehouse e recuperação de informações.</a:t>
            </a:r>
          </a:p>
          <a:p>
            <a:pPr marL="0" indent="0">
              <a:buNone/>
            </a:pPr>
            <a:r>
              <a:rPr lang="pt-BR" altLang="en-US" b="1"/>
              <a:t>Q82) [CESPE SERPRO 2013]</a:t>
            </a:r>
            <a:r>
              <a:rPr lang="pt-BR" altLang="en-US"/>
              <a:t> O Data Mining possibilita descobrir padrões úteis de diferentes formas. Uma delas é por meio de classificação, utilizando-se o algoritmo ID3 que recebe como entrada um conjunto de tuplas para treinamento chamado exemplos e um atributo objetivo, que permite criar árvores de decisão.</a:t>
            </a:r>
          </a:p>
          <a:p>
            <a:pPr marL="0" indent="0">
              <a:buNone/>
            </a:pPr>
            <a:r>
              <a:rPr lang="pt-BR" altLang="en-US" b="1"/>
              <a:t>Q83) [FMP Concursos MPE AC 2013]</a:t>
            </a:r>
            <a:r>
              <a:rPr lang="pt-BR" altLang="en-US"/>
              <a:t> Processo de explorar grandes quantidades de dados à procura de padrões consistentes, como regras de associação ou sequências temporais, para detectar relacionamentos sistemáticos entre variáveis, detectando assim novos subconjuntos de dados é conhecido como</a:t>
            </a:r>
          </a:p>
          <a:p>
            <a:pPr marL="0" indent="0">
              <a:buNone/>
            </a:pPr>
            <a:r>
              <a:rPr lang="pt-BR" altLang="en-US"/>
              <a:t>a) datawarehouse.</a:t>
            </a:r>
          </a:p>
          <a:p>
            <a:pPr marL="0" indent="0">
              <a:buNone/>
            </a:pPr>
            <a:r>
              <a:rPr lang="pt-BR" altLang="en-US"/>
              <a:t>b) SGBD.</a:t>
            </a:r>
          </a:p>
          <a:p>
            <a:pPr marL="0" indent="0">
              <a:buNone/>
            </a:pPr>
            <a:r>
              <a:rPr lang="pt-BR" altLang="en-US"/>
              <a:t>c) mineração de dados (data mining).</a:t>
            </a:r>
          </a:p>
          <a:p>
            <a:pPr marL="0" indent="0">
              <a:buNone/>
            </a:pPr>
            <a:r>
              <a:rPr lang="pt-BR" altLang="en-US"/>
              <a:t>d) modelagem relacional de dados.</a:t>
            </a:r>
          </a:p>
          <a:p>
            <a:pPr marL="0" indent="0">
              <a:buNone/>
            </a:pPr>
            <a:r>
              <a:rPr lang="pt-BR" altLang="en-US"/>
              <a:t>e) mineração de textos (text mining).</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Q81) [CESPE SERPRO 2013] </a:t>
            </a:r>
            <a:r>
              <a:rPr lang="pt-BR" altLang="en-US">
                <a:solidFill>
                  <a:srgbClr val="0070C0"/>
                </a:solidFill>
              </a:rPr>
              <a:t>Algumas das principais técnicas utilizadas para a realização de Datamining são: estatística, aprendizado de máquina, datawarehouse e recuperação de informações.</a:t>
            </a:r>
            <a:r>
              <a:rPr lang="pt-BR" altLang="en-US"/>
              <a:t> CERTO.</a:t>
            </a:r>
          </a:p>
          <a:p>
            <a:pPr marL="0" indent="0">
              <a:buNone/>
            </a:pPr>
            <a:r>
              <a:rPr lang="pt-BR" altLang="en-US" b="1"/>
              <a:t>Q82) [CESPE SERPRO 2013]</a:t>
            </a:r>
            <a:r>
              <a:rPr lang="pt-BR" altLang="en-US"/>
              <a:t> </a:t>
            </a:r>
            <a:r>
              <a:rPr lang="pt-BR" altLang="en-US">
                <a:solidFill>
                  <a:srgbClr val="0070C0"/>
                </a:solidFill>
              </a:rPr>
              <a:t>O Data Mining possibilita descobrir padrões úteis de diferentes formas. Uma delas é por meio de classificação, utilizando-se o algoritmo ID3 que recebe como entrada um conjunto de tuplas para treinamento chamado exemplos e um atributo objetivo, que permite criar árvores de decisão.</a:t>
            </a:r>
            <a:r>
              <a:rPr lang="pt-BR" altLang="en-US"/>
              <a:t> CERTO.</a:t>
            </a:r>
          </a:p>
          <a:p>
            <a:pPr marL="0" indent="0">
              <a:buNone/>
            </a:pPr>
            <a:r>
              <a:rPr lang="pt-BR" altLang="en-US" b="1"/>
              <a:t>Q83) [FMP Concursos MPE AC 2013]</a:t>
            </a:r>
            <a:r>
              <a:rPr lang="pt-BR" altLang="en-US"/>
              <a:t> Processo de explorar grandes quantidades de dados à procura de padrões consistentes, como regras de associação ou sequências temporais, para detectar relacionamentos sistemáticos entre variáveis, detectando assim novos subconjuntos de dados é conhecido como</a:t>
            </a:r>
          </a:p>
          <a:p>
            <a:pPr marL="0" indent="0">
              <a:buNone/>
            </a:pPr>
            <a:r>
              <a:rPr lang="pt-BR" altLang="en-US"/>
              <a:t>a) datawarehouse.</a:t>
            </a:r>
          </a:p>
          <a:p>
            <a:pPr marL="0" indent="0">
              <a:buNone/>
            </a:pPr>
            <a:r>
              <a:rPr lang="pt-BR" altLang="en-US"/>
              <a:t>b) SGBD.</a:t>
            </a:r>
          </a:p>
          <a:p>
            <a:pPr marL="0" indent="0">
              <a:buNone/>
            </a:pPr>
            <a:r>
              <a:rPr lang="pt-BR" altLang="en-US">
                <a:solidFill>
                  <a:srgbClr val="0070C0"/>
                </a:solidFill>
              </a:rPr>
              <a:t>c) mineração de dados (data mining).</a:t>
            </a:r>
            <a:endParaRPr lang="pt-BR" altLang="en-US"/>
          </a:p>
          <a:p>
            <a:pPr marL="0" indent="0">
              <a:buNone/>
            </a:pPr>
            <a:r>
              <a:rPr lang="pt-BR" altLang="en-US"/>
              <a:t>d) modelagem relacional de dados.</a:t>
            </a:r>
          </a:p>
          <a:p>
            <a:pPr marL="0" indent="0">
              <a:buNone/>
            </a:pPr>
            <a:r>
              <a:rPr lang="pt-BR" altLang="en-US"/>
              <a:t>e) mineração de textos (text mining).</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Q84) [CESGRANRIO EPE 2013] </a:t>
            </a:r>
            <a:r>
              <a:rPr lang="pt-BR" altLang="en-US"/>
              <a:t>As técnicas de mineração de dados podem ser categorizadas em supervisionadas e não supervisionadas.</a:t>
            </a:r>
          </a:p>
          <a:p>
            <a:pPr marL="0" indent="0">
              <a:buNone/>
            </a:pPr>
            <a:endParaRPr lang="pt-BR" altLang="en-US"/>
          </a:p>
          <a:p>
            <a:pPr marL="0" indent="0">
              <a:buNone/>
            </a:pPr>
            <a:r>
              <a:rPr lang="pt-BR" altLang="en-US"/>
              <a:t>As técnicas de árvores de decisão, agrupamento e regras de associação são categorizadas, respectivamente, como</a:t>
            </a:r>
          </a:p>
          <a:p>
            <a:pPr marL="0" indent="0">
              <a:buNone/>
            </a:pPr>
            <a:r>
              <a:rPr lang="pt-BR" altLang="en-US"/>
              <a:t>a) não supervisionada, não supervisionada, não supervisionada</a:t>
            </a:r>
          </a:p>
          <a:p>
            <a:pPr marL="0" indent="0">
              <a:buNone/>
            </a:pPr>
            <a:r>
              <a:rPr lang="pt-BR" altLang="en-US"/>
              <a:t>b) não supervisionada, supervisionada e não supervisionada</a:t>
            </a:r>
          </a:p>
          <a:p>
            <a:pPr marL="0" indent="0">
              <a:buNone/>
            </a:pPr>
            <a:r>
              <a:rPr lang="pt-BR" altLang="en-US"/>
              <a:t>c) supervisionada, não supervisionada e não supervisionada</a:t>
            </a:r>
          </a:p>
          <a:p>
            <a:pPr marL="0" indent="0">
              <a:buNone/>
            </a:pPr>
            <a:r>
              <a:rPr lang="pt-BR" altLang="en-US"/>
              <a:t>d) supervisionada, não supervisionada e supervisionada</a:t>
            </a:r>
          </a:p>
          <a:p>
            <a:pPr marL="0" indent="0">
              <a:buNone/>
            </a:pPr>
            <a:r>
              <a:rPr lang="pt-BR" altLang="en-US"/>
              <a:t>e) supervisionada, supervisionada e supervisionada</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Q84) [CESGRANRIO EPE 2013] </a:t>
            </a:r>
            <a:r>
              <a:rPr lang="pt-BR" altLang="en-US"/>
              <a:t>As técnicas de mineração de dados podem ser categorizadas em supervisionadas e não supervisionadas.</a:t>
            </a:r>
          </a:p>
          <a:p>
            <a:pPr marL="0" indent="0">
              <a:buNone/>
            </a:pPr>
            <a:endParaRPr lang="pt-BR" altLang="en-US"/>
          </a:p>
          <a:p>
            <a:pPr marL="0" indent="0">
              <a:buNone/>
            </a:pPr>
            <a:r>
              <a:rPr lang="pt-BR" altLang="en-US"/>
              <a:t>As técnicas de árvores de decisão, agrupamento e regras de associação são categorizadas, respectivamente, como</a:t>
            </a:r>
          </a:p>
          <a:p>
            <a:pPr marL="0" indent="0">
              <a:buNone/>
            </a:pPr>
            <a:r>
              <a:rPr lang="pt-BR" altLang="en-US"/>
              <a:t>a) não supervisionada, não supervisionada, não supervisionada</a:t>
            </a:r>
          </a:p>
          <a:p>
            <a:pPr marL="0" indent="0">
              <a:buNone/>
            </a:pPr>
            <a:r>
              <a:rPr lang="pt-BR" altLang="en-US"/>
              <a:t>b) não supervisionada, supervisionada e não supervisionada</a:t>
            </a:r>
          </a:p>
          <a:p>
            <a:pPr marL="0" indent="0">
              <a:buNone/>
            </a:pPr>
            <a:r>
              <a:rPr lang="pt-BR" altLang="en-US">
                <a:solidFill>
                  <a:srgbClr val="0070C0"/>
                </a:solidFill>
              </a:rPr>
              <a:t>c) supervisionada, não supervisionada e não supervisionada</a:t>
            </a:r>
            <a:endParaRPr lang="pt-BR" altLang="en-US"/>
          </a:p>
          <a:p>
            <a:pPr marL="0" indent="0">
              <a:buNone/>
            </a:pPr>
            <a:r>
              <a:rPr lang="pt-BR" altLang="en-US"/>
              <a:t>d) supervisionada, não supervisionada e supervisionada</a:t>
            </a:r>
          </a:p>
          <a:p>
            <a:pPr marL="0" indent="0">
              <a:buNone/>
            </a:pPr>
            <a:r>
              <a:rPr lang="pt-BR" altLang="en-US"/>
              <a:t>e) supervisionada, supervisionada e supervisionada</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Q85) [IBFC INEP 2012] </a:t>
            </a:r>
            <a:r>
              <a:rPr lang="pt-BR" altLang="en-US"/>
              <a:t>Conforme o modelo CRISP-DM o ciclo de vida de um projeto de mineração de dados consiste de 6 (seis) fases que são:</a:t>
            </a:r>
          </a:p>
          <a:p>
            <a:pPr marL="0" indent="0">
              <a:buNone/>
            </a:pPr>
            <a:r>
              <a:rPr lang="pt-BR" altLang="en-US"/>
              <a:t>a) Compreensão do Negócio, Compreensão dos Dados, Preparação dos Dados, Modelagem, Avaliação, e Desenvolvimento.</a:t>
            </a:r>
          </a:p>
          <a:p>
            <a:pPr marL="0" indent="0">
              <a:buNone/>
            </a:pPr>
            <a:r>
              <a:rPr lang="pt-BR" altLang="en-US"/>
              <a:t>b) Preparação dos Dados, Modelagem, Avaliação, Requisitos, Escopo, Ambiente</a:t>
            </a:r>
          </a:p>
          <a:p>
            <a:pPr marL="0" indent="0">
              <a:buNone/>
            </a:pPr>
            <a:r>
              <a:rPr lang="pt-BR" altLang="en-US"/>
              <a:t>c) Requisitos, Escopo, Ambiente, Modelagem, Avaliação, e Desenvolvimento.</a:t>
            </a:r>
          </a:p>
          <a:p>
            <a:pPr marL="0" indent="0">
              <a:buNone/>
            </a:pPr>
            <a:r>
              <a:rPr lang="pt-BR" altLang="en-US"/>
              <a:t>d) Compreensão do Negócio, Compreensão dos Dados, Preparação dos Dados, Requisitos, Escopo e Ambiente.</a:t>
            </a:r>
          </a:p>
          <a:p>
            <a:pPr marL="0" indent="0">
              <a:buNone/>
            </a:pPr>
            <a:r>
              <a:rPr lang="pt-BR" altLang="en-US"/>
              <a:t>e) Requisitos, Escopo, Ambiente, Compreensão dos Dados, Preparação dos Dados e Modelagem.</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65810" y="45085"/>
            <a:ext cx="10660380" cy="6768465"/>
          </a:xfrm>
        </p:spPr>
        <p:txBody>
          <a:bodyPr>
            <a:normAutofit lnSpcReduction="20000"/>
          </a:bodyPr>
          <a:lstStyle/>
          <a:p>
            <a:pPr marL="0" indent="0">
              <a:buNone/>
            </a:pPr>
            <a:r>
              <a:rPr lang="pt-BR" altLang="en-US" b="1"/>
              <a:t>Q85) [IBFC INEP 2012] </a:t>
            </a:r>
            <a:r>
              <a:rPr lang="pt-BR" altLang="en-US"/>
              <a:t>Conforme o modelo CRISP-DM o ciclo de vida de um projeto de mineração de dados consiste de 6 (seis) fases que são:</a:t>
            </a:r>
          </a:p>
          <a:p>
            <a:pPr marL="0" indent="0">
              <a:buNone/>
            </a:pPr>
            <a:r>
              <a:rPr lang="pt-BR" altLang="en-US">
                <a:solidFill>
                  <a:srgbClr val="0070C0"/>
                </a:solidFill>
              </a:rPr>
              <a:t>a) Compreensão do Negócio, Compreensão dos Dados, Preparação dos Dados, Modelagem, Avaliação, e Desenvolvimento.</a:t>
            </a:r>
            <a:endParaRPr lang="pt-BR" altLang="en-US"/>
          </a:p>
          <a:p>
            <a:pPr marL="0" indent="0">
              <a:buNone/>
            </a:pPr>
            <a:r>
              <a:rPr lang="pt-BR" altLang="en-US"/>
              <a:t>b) Preparação dos Dados, Modelagem, Avaliação, Requisitos, Escopo, Ambiente</a:t>
            </a:r>
          </a:p>
          <a:p>
            <a:pPr marL="0" indent="0">
              <a:buNone/>
            </a:pPr>
            <a:r>
              <a:rPr lang="pt-BR" altLang="en-US"/>
              <a:t>c) Requisitos, Escopo, Ambiente, Modelagem, Avaliação, e Desenvolvimento.</a:t>
            </a:r>
          </a:p>
          <a:p>
            <a:pPr marL="0" indent="0">
              <a:buNone/>
            </a:pPr>
            <a:r>
              <a:rPr lang="pt-BR" altLang="en-US"/>
              <a:t>d) Compreensão do Negócio, Compreensão dos Dados, Preparação dos Dados, Requisitos, Escopo e Ambiente.</a:t>
            </a:r>
          </a:p>
          <a:p>
            <a:pPr marL="0" indent="0">
              <a:buNone/>
            </a:pPr>
            <a:r>
              <a:rPr lang="pt-BR" altLang="en-US"/>
              <a:t>e) Requisitos, Escopo, Ambiente, Compreensão dos Dados, Preparação dos Dados e Modelagem.</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5899" y="0"/>
            <a:ext cx="10018713" cy="440634"/>
          </a:xfrm>
        </p:spPr>
        <p:txBody>
          <a:bodyPr>
            <a:normAutofit fontScale="90000"/>
          </a:bodyPr>
          <a:lstStyle/>
          <a:p>
            <a:pPr algn="ctr"/>
            <a:r>
              <a:rPr lang="pt-BR" dirty="0"/>
              <a:t>GABARITO</a:t>
            </a:r>
          </a:p>
        </p:txBody>
      </p:sp>
      <p:sp>
        <p:nvSpPr>
          <p:cNvPr id="3" name="Espaço Reservado para Conteúdo 2"/>
          <p:cNvSpPr>
            <a:spLocks noGrp="1"/>
          </p:cNvSpPr>
          <p:nvPr>
            <p:ph idx="1"/>
          </p:nvPr>
        </p:nvSpPr>
        <p:spPr>
          <a:xfrm>
            <a:off x="398145" y="440690"/>
            <a:ext cx="10077450" cy="6248400"/>
          </a:xfrm>
        </p:spPr>
        <p:txBody>
          <a:bodyPr vert="horz" lIns="91440" tIns="45720" rIns="91440" bIns="45720" rtlCol="0" anchor="t">
            <a:normAutofit fontScale="67500" lnSpcReduction="20000"/>
          </a:bodyPr>
          <a:lstStyle/>
          <a:p>
            <a:pPr marL="0" indent="0">
              <a:buNone/>
            </a:pPr>
            <a:r>
              <a:rPr lang="pt-BR" sz="2400" b="1" dirty="0">
                <a:latin typeface="Century Gothic" panose="020B0502020202020204" charset="0"/>
              </a:rPr>
              <a:t>Q1 – LETRA B.	Q14 – LETRA B. Q41 - CERTO	    Q61 - CERTO	Q81 - CERTO</a:t>
            </a:r>
          </a:p>
          <a:p>
            <a:pPr marL="0" indent="0">
              <a:buNone/>
            </a:pPr>
            <a:r>
              <a:rPr lang="pt-BR" sz="2400" b="1" dirty="0">
                <a:latin typeface="Century Gothic" panose="020B0502020202020204" charset="0"/>
              </a:rPr>
              <a:t>Q2 - LETRA B. 	Q15 – CERTO.   Q42 - ERRADO. Q62 - LETRA C	Q82 - CERTO	</a:t>
            </a:r>
          </a:p>
          <a:p>
            <a:pPr marL="0" indent="0">
              <a:buNone/>
            </a:pPr>
            <a:r>
              <a:rPr lang="pt-BR" sz="2400" b="1" dirty="0">
                <a:latin typeface="Century Gothic" panose="020B0502020202020204" charset="0"/>
              </a:rPr>
              <a:t>Q3 – LETRA B.	Q16 - CERTO.   Q43 - CERTO      Q63 -  LETRA C	Q83 - LETRA C</a:t>
            </a:r>
          </a:p>
          <a:p>
            <a:pPr marL="0" indent="0">
              <a:buNone/>
            </a:pPr>
            <a:r>
              <a:rPr lang="pt-BR" sz="2400" b="1" dirty="0">
                <a:latin typeface="Century Gothic" panose="020B0502020202020204" charset="0"/>
              </a:rPr>
              <a:t>Q4 - LETRA E.	Q17 – CERTO.   Q44 - ERRADO   Q64 -  LETRA C Q84 - LETRA C</a:t>
            </a:r>
          </a:p>
          <a:p>
            <a:pPr marL="0" indent="0">
              <a:buNone/>
            </a:pPr>
            <a:r>
              <a:rPr lang="pt-BR" sz="2400" b="1" dirty="0">
                <a:latin typeface="Century Gothic" panose="020B0502020202020204" charset="0"/>
              </a:rPr>
              <a:t>Q5 - LETRA E.	Q18 – LETRA A. Q45 - LETRA C Q65 -  CERTO	Q85 - LETRA A</a:t>
            </a:r>
          </a:p>
          <a:p>
            <a:pPr marL="0" indent="0">
              <a:buNone/>
            </a:pPr>
            <a:r>
              <a:rPr lang="pt-BR" sz="2400" b="1" dirty="0">
                <a:latin typeface="Century Gothic" panose="020B0502020202020204" charset="0"/>
              </a:rPr>
              <a:t>Q6 - LETRA A.	Q19 - LETRA C. Q46 - CERTO    Q66 -  ERRADO	</a:t>
            </a:r>
          </a:p>
          <a:p>
            <a:pPr marL="0" indent="0">
              <a:buNone/>
            </a:pPr>
            <a:r>
              <a:rPr lang="pt-BR" sz="2400" b="1" dirty="0">
                <a:latin typeface="Century Gothic" panose="020B0502020202020204" charset="0"/>
              </a:rPr>
              <a:t>Q7 – LETRA E.	Q20 - ERRADO.Q47 - ERRADO Q67 -  ERRADO</a:t>
            </a:r>
          </a:p>
          <a:p>
            <a:pPr marL="0" indent="0">
              <a:buNone/>
            </a:pPr>
            <a:r>
              <a:rPr lang="pt-BR" sz="2400" b="1" dirty="0">
                <a:latin typeface="Century Gothic" panose="020B0502020202020204" charset="0"/>
              </a:rPr>
              <a:t>Q8 – LETRA A.  	Q21 - LETRA C. Q48 - CERTO   Q68 -   ERRADO</a:t>
            </a:r>
          </a:p>
          <a:p>
            <a:pPr marL="0" indent="0">
              <a:buNone/>
            </a:pPr>
            <a:r>
              <a:rPr lang="pt-BR" sz="2400" b="1" dirty="0">
                <a:latin typeface="Century Gothic" panose="020B0502020202020204" charset="0"/>
              </a:rPr>
              <a:t>Q9 - CERTO. 	Q22 - LETRA A. Q49 - LETRA D  Q69 - CERTO </a:t>
            </a:r>
          </a:p>
          <a:p>
            <a:pPr marL="0" indent="0">
              <a:buNone/>
            </a:pPr>
            <a:r>
              <a:rPr lang="pt-BR" sz="2400" b="1" dirty="0">
                <a:latin typeface="Century Gothic" panose="020B0502020202020204" charset="0"/>
              </a:rPr>
              <a:t>Q10 - LETRA D.	Q23 - LETRA D. Q50 - ERRADO  Q70 - CERTO</a:t>
            </a:r>
          </a:p>
          <a:p>
            <a:pPr marL="0" indent="0">
              <a:buNone/>
            </a:pPr>
            <a:r>
              <a:rPr lang="pt-BR" sz="2400" b="1" dirty="0">
                <a:latin typeface="Century Gothic" panose="020B0502020202020204" charset="0"/>
              </a:rPr>
              <a:t>Q11 – LETRA A. 	Q24 - CERTO.   Q51 - CERTO    Q71 - ERRADO</a:t>
            </a:r>
          </a:p>
          <a:p>
            <a:pPr marL="0" indent="0">
              <a:buNone/>
            </a:pPr>
            <a:r>
              <a:rPr lang="pt-BR" sz="2400" b="1" dirty="0">
                <a:latin typeface="Century Gothic" panose="020B0502020202020204" charset="0"/>
              </a:rPr>
              <a:t>Q12 - LETRA C.  	Q25 - LETRA D. Q52 - LETRA B   Q72 - LETRA A</a:t>
            </a:r>
          </a:p>
          <a:p>
            <a:pPr marL="0" indent="0">
              <a:buNone/>
            </a:pPr>
            <a:r>
              <a:rPr lang="pt-BR" sz="2400" b="1" dirty="0">
                <a:latin typeface="Century Gothic" panose="020B0502020202020204" charset="0"/>
              </a:rPr>
              <a:t>Q13 - LETRA E.	Q26 - ERRADO. Q53 - CERTO    Q73 - LETRA C  		</a:t>
            </a:r>
          </a:p>
          <a:p>
            <a:pPr marL="0" indent="0">
              <a:buNone/>
            </a:pPr>
            <a:r>
              <a:rPr lang="pt-BR" sz="2400" b="1" dirty="0">
                <a:latin typeface="Century Gothic" panose="020B0502020202020204" charset="0"/>
              </a:rPr>
              <a:t>Q27 - LETRA E. 	Q28 - LETRA B. Q54 - LETRA A   Q74 - LETRA B</a:t>
            </a:r>
          </a:p>
          <a:p>
            <a:pPr marL="0" indent="0">
              <a:buNone/>
            </a:pPr>
            <a:r>
              <a:rPr lang="pt-BR" sz="2400" b="1" dirty="0">
                <a:latin typeface="Century Gothic" panose="020B0502020202020204" charset="0"/>
              </a:rPr>
              <a:t>Q29 - LETRA E.	Q30 - CERTO.   Q55 - LETRA D   Q75 - LETRA C</a:t>
            </a:r>
          </a:p>
          <a:p>
            <a:pPr marL="0" indent="0">
              <a:buNone/>
            </a:pPr>
            <a:r>
              <a:rPr lang="pt-BR" sz="2400" b="1" dirty="0">
                <a:latin typeface="Century Gothic" panose="020B0502020202020204" charset="0"/>
              </a:rPr>
              <a:t>Q31 - LETRA A.	Q32 - ERRADO. Q56 - LETRA C   Q76 - LETRA C</a:t>
            </a:r>
          </a:p>
          <a:p>
            <a:pPr marL="0" indent="0">
              <a:buNone/>
            </a:pPr>
            <a:r>
              <a:rPr lang="pt-BR" sz="2400" b="1" dirty="0">
                <a:latin typeface="Century Gothic" panose="020B0502020202020204" charset="0"/>
              </a:rPr>
              <a:t>Q33 – LETRA D.	Q34 - LETRA D. Q57 - LETRA B    Q77 - CERTO</a:t>
            </a:r>
          </a:p>
          <a:p>
            <a:pPr marL="0" indent="0">
              <a:buNone/>
            </a:pPr>
            <a:r>
              <a:rPr lang="pt-BR" sz="2400" b="1" dirty="0">
                <a:latin typeface="Century Gothic" panose="020B0502020202020204" charset="0"/>
              </a:rPr>
              <a:t>Q35 - LETRA B.	Q36 - CERTO.   Q58 -  LETRA C  Q78 - LETRA D</a:t>
            </a:r>
          </a:p>
          <a:p>
            <a:pPr marL="0" indent="0">
              <a:buNone/>
            </a:pPr>
            <a:r>
              <a:rPr lang="pt-BR" sz="2400" b="1" dirty="0">
                <a:latin typeface="Century Gothic" panose="020B0502020202020204" charset="0"/>
              </a:rPr>
              <a:t>Q37 - LETRA A. 	Q38 - CERTO.   Q59 -  LETRA E  Q79 - CERTO</a:t>
            </a:r>
          </a:p>
          <a:p>
            <a:pPr marL="0" indent="0">
              <a:buNone/>
            </a:pPr>
            <a:r>
              <a:rPr lang="pt-BR" sz="2400" b="1" dirty="0">
                <a:latin typeface="Century Gothic" panose="020B0502020202020204" charset="0"/>
              </a:rPr>
              <a:t>Q39 - CERTO.	Q40 - LETRA C. Q60 - LETRA B  Q80 - ERRADO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Identificação</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Os padrões podem ser usados para identificar a existência de um item, um evento ou uma atividade.</a:t>
            </a:r>
          </a:p>
          <a:p>
            <a:r>
              <a:rPr lang="pt-BR" altLang="en-US"/>
              <a:t>Por exemplo, intrusos tentando quebrar um sistema podem ser identificados pelos programas executados, arquivos acessados e tempo de CPU por sessão.</a:t>
            </a:r>
          </a:p>
          <a:p>
            <a:r>
              <a:rPr lang="pt-BR" altLang="en-US"/>
              <a:t>A área conhecida como autenticação é uma forma de identificação. Ela confirma se um usuário é realmente um usuário específico ou de uma classe autorizada, e envolve uma comparação de parâmetros, imagens ou sinais contra um banco de dados.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Identificação</a:t>
            </a:r>
          </a:p>
        </p:txBody>
      </p:sp>
      <p:pic>
        <p:nvPicPr>
          <p:cNvPr id="5" name="Espaço Reservado para Conteúdo 4" descr="images"/>
          <p:cNvPicPr>
            <a:picLocks noGrp="1" noChangeAspect="1"/>
          </p:cNvPicPr>
          <p:nvPr>
            <p:ph idx="1"/>
          </p:nvPr>
        </p:nvPicPr>
        <p:blipFill>
          <a:blip r:embed="rId2"/>
          <a:stretch>
            <a:fillRect/>
          </a:stretch>
        </p:blipFill>
        <p:spPr>
          <a:xfrm>
            <a:off x="2687320" y="1473200"/>
            <a:ext cx="7190105" cy="47936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Classificação</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A mineração de dados pode particionar os dados de modo que diferentes classes ou categorias possam ser identificadas com base em combinações de parâmetros.</a:t>
            </a:r>
          </a:p>
          <a:p>
            <a:r>
              <a:rPr lang="pt-BR" altLang="en-US"/>
              <a:t>Por exemplo, os clientes em um supermercado podem ser categorizados em compradores que buscam desconto, compradores com pressa, compradores regulares leais, compradores ligados a marca conhecidas e compradores eventuais. </a:t>
            </a:r>
          </a:p>
          <a:p>
            <a:r>
              <a:rPr lang="pt-BR" altLang="en-US"/>
              <a:t>Customer churn e satisfação de clientes.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Classificação</a:t>
            </a:r>
          </a:p>
        </p:txBody>
      </p:sp>
      <p:pic>
        <p:nvPicPr>
          <p:cNvPr id="5" name="Espaço Reservado para Conteúdo 4" descr="images (1)"/>
          <p:cNvPicPr>
            <a:picLocks noGrp="1" noChangeAspect="1"/>
          </p:cNvPicPr>
          <p:nvPr>
            <p:ph idx="1"/>
          </p:nvPr>
        </p:nvPicPr>
        <p:blipFill>
          <a:blip r:embed="rId2"/>
          <a:stretch>
            <a:fillRect/>
          </a:stretch>
        </p:blipFill>
        <p:spPr>
          <a:xfrm>
            <a:off x="3803015" y="1401445"/>
            <a:ext cx="6084570" cy="52863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Otimização</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Um objetivo relevante da mineração de dados pode ser otimizar o uso de recursos limitados, como tempo, espaço, dinheiro ou maaterias e maximizar variáveis de saída como vendas ou lucros sob determinado conjunto de restrições.</a:t>
            </a:r>
          </a:p>
          <a:p>
            <a:r>
              <a:rPr lang="pt-BR" altLang="en-US"/>
              <a:t>Como tal, esse objetivo da mineração de dados é semelhante à função objetiva, usada em problemas de pesquisa operacional, que lida com otimização sob restrições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Otimização</a:t>
            </a:r>
          </a:p>
        </p:txBody>
      </p:sp>
      <p:pic>
        <p:nvPicPr>
          <p:cNvPr id="5" name="Espaço Reservado para Conteúdo 4" descr="images"/>
          <p:cNvPicPr>
            <a:picLocks noGrp="1" noChangeAspect="1"/>
          </p:cNvPicPr>
          <p:nvPr>
            <p:ph idx="1"/>
          </p:nvPr>
        </p:nvPicPr>
        <p:blipFill>
          <a:blip r:embed="rId2"/>
          <a:stretch>
            <a:fillRect/>
          </a:stretch>
        </p:blipFill>
        <p:spPr>
          <a:xfrm>
            <a:off x="5565775" y="1811020"/>
            <a:ext cx="5100320" cy="4387850"/>
          </a:xfrm>
          <a:prstGeom prst="rect">
            <a:avLst/>
          </a:prstGeom>
        </p:spPr>
      </p:pic>
      <p:sp>
        <p:nvSpPr>
          <p:cNvPr id="6" name="Caixa de Texto 5"/>
          <p:cNvSpPr txBox="1"/>
          <p:nvPr/>
        </p:nvSpPr>
        <p:spPr>
          <a:xfrm>
            <a:off x="504825" y="2400935"/>
            <a:ext cx="4596130" cy="3538220"/>
          </a:xfrm>
          <a:prstGeom prst="rect">
            <a:avLst/>
          </a:prstGeom>
          <a:noFill/>
        </p:spPr>
        <p:txBody>
          <a:bodyPr wrap="square" rtlCol="0">
            <a:spAutoFit/>
          </a:bodyPr>
          <a:lstStyle/>
          <a:p>
            <a:r>
              <a:rPr lang="pt-BR" altLang="en-US" sz="2800"/>
              <a:t>O Problema do Caixeiro Viajante  é um problema que tenta determinar a menor rota para percorrer uma série de cidades (visitando uma única vez cada uma delas), retornando à cidade de origem.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 que é um Dataset?</a:t>
            </a:r>
          </a:p>
        </p:txBody>
      </p:sp>
      <p:sp>
        <p:nvSpPr>
          <p:cNvPr id="3" name="Espaço Reservado para Conteúdo 2"/>
          <p:cNvSpPr>
            <a:spLocks noGrp="1"/>
          </p:cNvSpPr>
          <p:nvPr>
            <p:ph idx="1"/>
          </p:nvPr>
        </p:nvSpPr>
        <p:spPr/>
        <p:txBody>
          <a:bodyPr/>
          <a:lstStyle/>
          <a:p>
            <a:r>
              <a:rPr lang="pt-BR" altLang="en-US"/>
              <a:t>Coleção de observações. </a:t>
            </a:r>
          </a:p>
          <a:p>
            <a:pPr marL="0" indent="0">
              <a:buNone/>
            </a:pPr>
            <a:r>
              <a:rPr lang="pt-BR" altLang="en-US"/>
              <a:t>• Cada observação é tipicamente chamada de registro. </a:t>
            </a:r>
          </a:p>
          <a:p>
            <a:pPr marL="0" indent="0">
              <a:buNone/>
            </a:pPr>
            <a:r>
              <a:rPr lang="pt-BR" altLang="en-US"/>
              <a:t>• Cada registro tem um conjunto de atributos que apontam características, comportamentos ou resultados.</a:t>
            </a:r>
          </a:p>
          <a:p>
            <a:pPr marL="0" indent="0">
              <a:buNone/>
            </a:pPr>
            <a:r>
              <a:rPr lang="pt-BR" altLang="en-US"/>
              <a:t>Podem se dividir:</a:t>
            </a:r>
          </a:p>
          <a:p>
            <a:pPr marL="514350" indent="-514350">
              <a:buAutoNum type="arabicPeriod"/>
            </a:pPr>
            <a:r>
              <a:rPr lang="pt-BR" altLang="en-US"/>
              <a:t>Estruturado: BDs relacionais.</a:t>
            </a:r>
          </a:p>
          <a:p>
            <a:pPr marL="514350" indent="-514350">
              <a:buAutoNum type="arabicPeriod"/>
            </a:pPr>
            <a:r>
              <a:rPr lang="pt-BR" altLang="en-US"/>
              <a:t>Semi estruturado: e-mail.</a:t>
            </a:r>
          </a:p>
          <a:p>
            <a:pPr marL="514350" indent="-514350">
              <a:buAutoNum type="arabicPeriod"/>
            </a:pPr>
            <a:r>
              <a:rPr lang="pt-BR" altLang="en-US"/>
              <a:t>Não estruturado: twitter (dados em streams)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 que é um Dataset?</a:t>
            </a:r>
          </a:p>
        </p:txBody>
      </p:sp>
      <p:pic>
        <p:nvPicPr>
          <p:cNvPr id="5" name="Espaço Reservado para Conteúdo 4" descr="Screenshot_2"/>
          <p:cNvPicPr>
            <a:picLocks noGrp="1" noChangeAspect="1"/>
          </p:cNvPicPr>
          <p:nvPr>
            <p:ph idx="1"/>
          </p:nvPr>
        </p:nvPicPr>
        <p:blipFill>
          <a:blip r:embed="rId2"/>
          <a:stretch>
            <a:fillRect/>
          </a:stretch>
        </p:blipFill>
        <p:spPr>
          <a:xfrm>
            <a:off x="3314065" y="1900555"/>
            <a:ext cx="6148705" cy="46431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Dado, Informação e Conhecimento</a:t>
            </a:r>
          </a:p>
        </p:txBody>
      </p:sp>
      <p:sp>
        <p:nvSpPr>
          <p:cNvPr id="3" name="Espaço Reservado para Conteúdo 2"/>
          <p:cNvSpPr>
            <a:spLocks noGrp="1"/>
          </p:cNvSpPr>
          <p:nvPr>
            <p:ph idx="1"/>
          </p:nvPr>
        </p:nvSpPr>
        <p:spPr/>
        <p:txBody>
          <a:bodyPr>
            <a:normAutofit lnSpcReduction="10000"/>
          </a:bodyPr>
          <a:lstStyle/>
          <a:p>
            <a:r>
              <a:rPr lang="pt-BR" altLang="en-US" b="1"/>
              <a:t>Dados </a:t>
            </a:r>
            <a:r>
              <a:rPr lang="pt-BR" altLang="en-US"/>
              <a:t>são registros soltos, aleatórios, sem qualquer análise.</a:t>
            </a:r>
          </a:p>
          <a:p>
            <a:pPr marL="0" indent="0">
              <a:buNone/>
            </a:pPr>
            <a:r>
              <a:rPr lang="pt-BR" altLang="en-US"/>
              <a:t>Os dados constituem a matéria prima da informação, ou seja, é a informação não tratada e que ainda não apresenta relevância.</a:t>
            </a:r>
          </a:p>
          <a:p>
            <a:r>
              <a:rPr lang="pt-BR" altLang="en-US" b="1"/>
              <a:t>Informação </a:t>
            </a:r>
            <a:r>
              <a:rPr lang="pt-BR" altLang="en-US"/>
              <a:t>seria qualquer estruturação ou organização desses dados.</a:t>
            </a:r>
          </a:p>
          <a:p>
            <a:pPr marL="0" indent="0">
              <a:buNone/>
            </a:pPr>
            <a:r>
              <a:rPr lang="pt-BR" altLang="en-US"/>
              <a:t>Informação é um bem comum ao qual todo cidadão deve ter direito / acesso, levando a sua socialização.</a:t>
            </a:r>
          </a:p>
          <a:p>
            <a:r>
              <a:rPr lang="pt-BR" altLang="en-US" b="1"/>
              <a:t>Conhecimento </a:t>
            </a:r>
            <a:r>
              <a:rPr lang="pt-BR" altLang="en-US"/>
              <a:t>é a informação processada e transformada em experiência pelo indivíduo.</a:t>
            </a:r>
          </a:p>
          <a:p>
            <a:pPr marL="0" indent="0">
              <a:buNone/>
            </a:pPr>
            <a:r>
              <a:rPr lang="pt-BR" altLang="en-US"/>
              <a:t>“Se informação é dado trabalhado, então conhecimento é informação trabalhada”.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592925" y="624110"/>
            <a:ext cx="8911687" cy="701107"/>
          </a:xfrm>
        </p:spPr>
        <p:txBody>
          <a:bodyPr/>
          <a:lstStyle/>
          <a:p>
            <a:pPr algn="ctr"/>
            <a:r>
              <a:rPr lang="pt-BR" dirty="0"/>
              <a:t>Dados estruturados x não estruturados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772" y="1765999"/>
            <a:ext cx="9367992" cy="42504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592925" y="624110"/>
            <a:ext cx="8911687" cy="701107"/>
          </a:xfrm>
        </p:spPr>
        <p:txBody>
          <a:bodyPr/>
          <a:lstStyle/>
          <a:p>
            <a:pPr algn="ctr"/>
            <a:r>
              <a:rPr lang="pt-BR" dirty="0"/>
              <a:t>Dados estruturados x não estruturados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551" y="1656521"/>
            <a:ext cx="9752381" cy="45448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592925" y="624110"/>
            <a:ext cx="8911687" cy="701107"/>
          </a:xfrm>
        </p:spPr>
        <p:txBody>
          <a:bodyPr/>
          <a:lstStyle/>
          <a:p>
            <a:pPr algn="ctr"/>
            <a:r>
              <a:rPr lang="pt-BR" dirty="0"/>
              <a:t>Dados estruturados x não estruturados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525" y="1630017"/>
            <a:ext cx="8325345" cy="51263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A oportunidade do Big Data</a:t>
            </a:r>
          </a:p>
        </p:txBody>
      </p:sp>
      <p:pic>
        <p:nvPicPr>
          <p:cNvPr id="4" name="Espaço Reservado para Conteúdo 3" descr="Screenshot_3"/>
          <p:cNvPicPr>
            <a:picLocks noGrp="1" noChangeAspect="1"/>
          </p:cNvPicPr>
          <p:nvPr>
            <p:ph idx="1"/>
          </p:nvPr>
        </p:nvPicPr>
        <p:blipFill>
          <a:blip r:embed="rId2"/>
          <a:stretch>
            <a:fillRect/>
          </a:stretch>
        </p:blipFill>
        <p:spPr>
          <a:xfrm>
            <a:off x="4733290" y="2029460"/>
            <a:ext cx="3107055" cy="4497705"/>
          </a:xfrm>
          <a:prstGeom prst="rect">
            <a:avLst/>
          </a:prstGeom>
        </p:spPr>
      </p:pic>
      <p:sp>
        <p:nvSpPr>
          <p:cNvPr id="5" name="Caixa de Texto 4"/>
          <p:cNvSpPr txBox="1"/>
          <p:nvPr/>
        </p:nvSpPr>
        <p:spPr>
          <a:xfrm>
            <a:off x="8556625" y="2108200"/>
            <a:ext cx="3276600" cy="922020"/>
          </a:xfrm>
          <a:prstGeom prst="rect">
            <a:avLst/>
          </a:prstGeom>
          <a:noFill/>
        </p:spPr>
        <p:txBody>
          <a:bodyPr wrap="square" rtlCol="0">
            <a:spAutoFit/>
          </a:bodyPr>
          <a:lstStyle/>
          <a:p>
            <a:r>
              <a:rPr lang="pt-BR" altLang="en-US" b="1"/>
              <a:t>Dados Internos </a:t>
            </a:r>
            <a:endParaRPr lang="pt-BR" altLang="en-US"/>
          </a:p>
          <a:p>
            <a:r>
              <a:rPr lang="pt-BR" altLang="en-US"/>
              <a:t>Estruturados, previsíveis, permanentes, fáceis de obter.</a:t>
            </a:r>
          </a:p>
        </p:txBody>
      </p:sp>
      <p:sp>
        <p:nvSpPr>
          <p:cNvPr id="6" name="Caixa de Texto 5"/>
          <p:cNvSpPr txBox="1"/>
          <p:nvPr/>
        </p:nvSpPr>
        <p:spPr>
          <a:xfrm>
            <a:off x="8556625" y="4875530"/>
            <a:ext cx="3276600" cy="922020"/>
          </a:xfrm>
          <a:prstGeom prst="rect">
            <a:avLst/>
          </a:prstGeom>
          <a:noFill/>
        </p:spPr>
        <p:txBody>
          <a:bodyPr wrap="square" rtlCol="0">
            <a:spAutoFit/>
          </a:bodyPr>
          <a:lstStyle/>
          <a:p>
            <a:r>
              <a:rPr lang="pt-BR" altLang="en-US" b="1"/>
              <a:t>Dados Externos </a:t>
            </a:r>
            <a:endParaRPr lang="pt-BR" altLang="en-US"/>
          </a:p>
          <a:p>
            <a:r>
              <a:rPr lang="pt-BR" altLang="en-US"/>
              <a:t>Não-estruturados, randômicos, voláteis, difíceis de obter</a:t>
            </a:r>
          </a:p>
        </p:txBody>
      </p:sp>
      <p:sp>
        <p:nvSpPr>
          <p:cNvPr id="7" name="Caixa de Texto 6"/>
          <p:cNvSpPr txBox="1"/>
          <p:nvPr/>
        </p:nvSpPr>
        <p:spPr>
          <a:xfrm>
            <a:off x="713105" y="2218690"/>
            <a:ext cx="3276600" cy="368300"/>
          </a:xfrm>
          <a:prstGeom prst="rect">
            <a:avLst/>
          </a:prstGeom>
          <a:noFill/>
        </p:spPr>
        <p:txBody>
          <a:bodyPr wrap="square" rtlCol="0">
            <a:spAutoFit/>
          </a:bodyPr>
          <a:lstStyle/>
          <a:p>
            <a:r>
              <a:rPr lang="pt-BR" altLang="en-US"/>
              <a:t>ERP CRM BI RH</a:t>
            </a:r>
          </a:p>
        </p:txBody>
      </p:sp>
      <p:sp>
        <p:nvSpPr>
          <p:cNvPr id="8" name="Caixa de Texto 7"/>
          <p:cNvSpPr txBox="1"/>
          <p:nvPr/>
        </p:nvSpPr>
        <p:spPr>
          <a:xfrm>
            <a:off x="838200" y="4497070"/>
            <a:ext cx="3276600" cy="2030095"/>
          </a:xfrm>
          <a:prstGeom prst="rect">
            <a:avLst/>
          </a:prstGeom>
          <a:noFill/>
        </p:spPr>
        <p:txBody>
          <a:bodyPr wrap="square" rtlCol="0">
            <a:spAutoFit/>
          </a:bodyPr>
          <a:lstStyle/>
          <a:p>
            <a:r>
              <a:rPr lang="pt-BR" altLang="en-US"/>
              <a:t>Mídia Social </a:t>
            </a:r>
          </a:p>
          <a:p>
            <a:r>
              <a:rPr lang="pt-BR" altLang="en-US"/>
              <a:t>Análise de Textos </a:t>
            </a:r>
          </a:p>
          <a:p>
            <a:r>
              <a:rPr lang="pt-BR" altLang="en-US"/>
              <a:t>API’s </a:t>
            </a:r>
          </a:p>
          <a:p>
            <a:r>
              <a:rPr lang="pt-BR" altLang="en-US"/>
              <a:t>Reconhecimento de Voz Processamento de Linguagem Natural</a:t>
            </a:r>
          </a:p>
          <a:p>
            <a:r>
              <a:rPr lang="pt-BR" altLang="en-US"/>
              <a:t> Internet das Coisas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Tipos de Aprendizagem</a:t>
            </a:r>
          </a:p>
        </p:txBody>
      </p:sp>
      <p:pic>
        <p:nvPicPr>
          <p:cNvPr id="4" name="Espaço Reservado para Conteúdo 3" descr="Screenshot_4"/>
          <p:cNvPicPr>
            <a:picLocks noGrp="1" noChangeAspect="1"/>
          </p:cNvPicPr>
          <p:nvPr>
            <p:ph idx="1"/>
          </p:nvPr>
        </p:nvPicPr>
        <p:blipFill>
          <a:blip r:embed="rId2"/>
          <a:stretch>
            <a:fillRect/>
          </a:stretch>
        </p:blipFill>
        <p:spPr>
          <a:xfrm>
            <a:off x="3082925" y="1478915"/>
            <a:ext cx="6286500" cy="52647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Tipos de Aprendizagem</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080" y="1691143"/>
            <a:ext cx="10409548" cy="4554177"/>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Aprendizagem Supervisionada</a:t>
            </a:r>
          </a:p>
        </p:txBody>
      </p:sp>
      <p:pic>
        <p:nvPicPr>
          <p:cNvPr id="4" name="Espaço Reservado para Conteúdo 3" descr="Screenshot_5"/>
          <p:cNvPicPr>
            <a:picLocks noGrp="1" noChangeAspect="1"/>
          </p:cNvPicPr>
          <p:nvPr>
            <p:ph idx="1"/>
          </p:nvPr>
        </p:nvPicPr>
        <p:blipFill>
          <a:blip r:embed="rId2"/>
          <a:stretch>
            <a:fillRect/>
          </a:stretch>
        </p:blipFill>
        <p:spPr>
          <a:xfrm>
            <a:off x="2489835" y="1478280"/>
            <a:ext cx="9646285" cy="4279900"/>
          </a:xfrm>
          <a:prstGeom prst="rect">
            <a:avLst/>
          </a:prstGeom>
        </p:spPr>
      </p:pic>
      <p:sp>
        <p:nvSpPr>
          <p:cNvPr id="5" name="Caixa de Texto 4"/>
          <p:cNvSpPr txBox="1"/>
          <p:nvPr/>
        </p:nvSpPr>
        <p:spPr>
          <a:xfrm>
            <a:off x="146685" y="1478280"/>
            <a:ext cx="2231390" cy="3969385"/>
          </a:xfrm>
          <a:prstGeom prst="rect">
            <a:avLst/>
          </a:prstGeom>
          <a:noFill/>
        </p:spPr>
        <p:txBody>
          <a:bodyPr wrap="square" rtlCol="0">
            <a:spAutoFit/>
          </a:bodyPr>
          <a:lstStyle/>
          <a:p>
            <a:r>
              <a:rPr lang="pt-BR" altLang="en-US" sz="2800"/>
              <a:t>Os algoritmos de aprendizado supervisionado fazem previsões com base em um conjunto de exemplos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Aprendizagem Não Supervisionada</a:t>
            </a:r>
          </a:p>
        </p:txBody>
      </p:sp>
      <p:sp>
        <p:nvSpPr>
          <p:cNvPr id="5" name="Caixa de Texto 4"/>
          <p:cNvSpPr txBox="1"/>
          <p:nvPr/>
        </p:nvSpPr>
        <p:spPr>
          <a:xfrm>
            <a:off x="130810" y="1576070"/>
            <a:ext cx="5327650" cy="5262245"/>
          </a:xfrm>
          <a:prstGeom prst="rect">
            <a:avLst/>
          </a:prstGeom>
          <a:noFill/>
        </p:spPr>
        <p:txBody>
          <a:bodyPr wrap="square" rtlCol="0">
            <a:spAutoFit/>
          </a:bodyPr>
          <a:lstStyle/>
          <a:p>
            <a:r>
              <a:rPr lang="pt-BR" altLang="en-US" sz="2800"/>
              <a:t>O Aprendizado Não Supervisionado é usado com dados que não possuem rótulos históricos, ou seja, nós não temos variáveis target (as variáveis de saída) para serem estimadas. </a:t>
            </a:r>
          </a:p>
          <a:p>
            <a:r>
              <a:rPr lang="pt-BR" altLang="en-US" sz="2800"/>
              <a:t>O algoritmo </a:t>
            </a:r>
            <a:r>
              <a:rPr lang="pt-BR" altLang="en-US" sz="2800" b="1"/>
              <a:t>não </a:t>
            </a:r>
            <a:r>
              <a:rPr lang="pt-BR" altLang="en-US" sz="2800"/>
              <a:t>recebe durante o treinamento, os possíveis resultados e ele deve descobrir por si próprio. O objetivo é explorar os dados e encontrar alguma estrutura neles. </a:t>
            </a:r>
          </a:p>
        </p:txBody>
      </p:sp>
      <p:pic>
        <p:nvPicPr>
          <p:cNvPr id="6" name="Espaço Reservado para Conteúdo 5" descr="Screenshot_6"/>
          <p:cNvPicPr>
            <a:picLocks noGrp="1" noChangeAspect="1"/>
          </p:cNvPicPr>
          <p:nvPr>
            <p:ph idx="1"/>
          </p:nvPr>
        </p:nvPicPr>
        <p:blipFill>
          <a:blip r:embed="rId2"/>
          <a:stretch>
            <a:fillRect/>
          </a:stretch>
        </p:blipFill>
        <p:spPr>
          <a:xfrm>
            <a:off x="5672455" y="1445260"/>
            <a:ext cx="4384675" cy="45726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Treino e Teste</a:t>
            </a:r>
          </a:p>
        </p:txBody>
      </p:sp>
      <p:pic>
        <p:nvPicPr>
          <p:cNvPr id="4" name="Espaço Reservado para Conteúdo 3" descr="Screenshot_7"/>
          <p:cNvPicPr>
            <a:picLocks noGrp="1" noChangeAspect="1"/>
          </p:cNvPicPr>
          <p:nvPr>
            <p:ph sz="half" idx="1"/>
          </p:nvPr>
        </p:nvPicPr>
        <p:blipFill>
          <a:blip r:embed="rId2"/>
          <a:stretch>
            <a:fillRect/>
          </a:stretch>
        </p:blipFill>
        <p:spPr>
          <a:xfrm>
            <a:off x="7087235" y="5219065"/>
            <a:ext cx="4514850" cy="1600200"/>
          </a:xfrm>
          <a:prstGeom prst="rect">
            <a:avLst/>
          </a:prstGeom>
        </p:spPr>
      </p:pic>
      <p:pic>
        <p:nvPicPr>
          <p:cNvPr id="5" name="Espaço Reservado para Conteúdo 4" descr="Screenshot_8"/>
          <p:cNvPicPr>
            <a:picLocks noGrp="1" noChangeAspect="1"/>
          </p:cNvPicPr>
          <p:nvPr>
            <p:ph sz="half" idx="2"/>
          </p:nvPr>
        </p:nvPicPr>
        <p:blipFill>
          <a:blip r:embed="rId3"/>
          <a:stretch>
            <a:fillRect/>
          </a:stretch>
        </p:blipFill>
        <p:spPr>
          <a:xfrm>
            <a:off x="307975" y="1478915"/>
            <a:ext cx="7808595" cy="37401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Tipos de Conhecimento</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Existe uma progressão de dados brutos da informação para conhecimento, enquanto passamos pelo processamento adicional.</a:t>
            </a:r>
          </a:p>
          <a:p>
            <a:r>
              <a:rPr lang="pt-BR" altLang="en-US"/>
              <a:t>O conhecimento pode ser representado de várias maneiras: em um sentido desestruturado, ele pode ser representado por regras ou pela lógica proporcional.</a:t>
            </a:r>
          </a:p>
          <a:p>
            <a:pPr marL="0" indent="0">
              <a:buNone/>
            </a:pPr>
            <a:r>
              <a:rPr lang="pt-BR" altLang="en-US"/>
              <a:t>É comum descrever o conhecimento descoberto durante a mineração de dados da seguinte forma:</a:t>
            </a:r>
          </a:p>
          <a:p>
            <a:pPr marL="514350" indent="-514350">
              <a:buAutoNum type="arabicPeriod"/>
            </a:pPr>
            <a:r>
              <a:rPr lang="pt-BR" altLang="en-US"/>
              <a:t>Regras de associação.</a:t>
            </a:r>
          </a:p>
          <a:p>
            <a:pPr marL="514350" indent="-514350">
              <a:buAutoNum type="arabicPeriod"/>
            </a:pPr>
            <a:r>
              <a:rPr lang="pt-BR" altLang="en-US"/>
              <a:t>Hierarquias de classificação.</a:t>
            </a:r>
          </a:p>
          <a:p>
            <a:pPr marL="514350" indent="-514350">
              <a:buAutoNum type="arabicPeriod"/>
            </a:pPr>
            <a:r>
              <a:rPr lang="pt-BR" altLang="en-US"/>
              <a:t>Padrões sequenciais.</a:t>
            </a:r>
          </a:p>
          <a:p>
            <a:pPr marL="514350" indent="-514350">
              <a:buAutoNum type="arabicPeriod"/>
            </a:pPr>
            <a:r>
              <a:rPr lang="pt-BR" altLang="en-US"/>
              <a:t>Padrões dentro de série temporal.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4140"/>
            <a:ext cx="10515600" cy="738505"/>
          </a:xfrm>
        </p:spPr>
        <p:txBody>
          <a:bodyPr>
            <a:normAutofit fontScale="90000"/>
          </a:bodyPr>
          <a:lstStyle/>
          <a:p>
            <a:pPr algn="ctr"/>
            <a:r>
              <a:rPr lang="pt-BR" altLang="en-US"/>
              <a:t>Dado, Informação e Conhecimento</a:t>
            </a:r>
          </a:p>
        </p:txBody>
      </p:sp>
      <p:pic>
        <p:nvPicPr>
          <p:cNvPr id="5" name="Espaço Reservado para Conteúdo 4" descr="Screenshot_1"/>
          <p:cNvPicPr>
            <a:picLocks noGrp="1" noChangeAspect="1"/>
          </p:cNvPicPr>
          <p:nvPr>
            <p:ph idx="1"/>
          </p:nvPr>
        </p:nvPicPr>
        <p:blipFill>
          <a:blip r:embed="rId2"/>
          <a:stretch>
            <a:fillRect/>
          </a:stretch>
        </p:blipFill>
        <p:spPr>
          <a:xfrm>
            <a:off x="2995295" y="1069975"/>
            <a:ext cx="6689725" cy="57010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Regras de Associação</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Também conhecida por coocorrência,essas regras correlacionam a presença de um itemset com outra faixa de valores para um conjunto de variáveis diverso.</a:t>
            </a:r>
          </a:p>
          <a:p>
            <a:r>
              <a:rPr lang="pt-BR" altLang="en-US"/>
              <a:t>Ex1: Quando uma compradora adquire uma bolsa, ela provavelmente compra sapatos.</a:t>
            </a:r>
          </a:p>
          <a:p>
            <a:r>
              <a:rPr lang="pt-BR" altLang="en-US"/>
              <a:t>Ex2: Uma imagem de raio X contendo características a e b provavelmente também exibe a característica em c.</a:t>
            </a:r>
          </a:p>
          <a:p>
            <a:pPr marL="0" indent="0">
              <a:buNone/>
            </a:pPr>
            <a:endParaRPr lang="pt-BR" altLang="en-US"/>
          </a:p>
        </p:txBody>
      </p:sp>
      <p:pic>
        <p:nvPicPr>
          <p:cNvPr id="4" name="Imagem 3" descr="images"/>
          <p:cNvPicPr>
            <a:picLocks noChangeAspect="1"/>
          </p:cNvPicPr>
          <p:nvPr/>
        </p:nvPicPr>
        <p:blipFill>
          <a:blip r:embed="rId2"/>
          <a:stretch>
            <a:fillRect/>
          </a:stretch>
        </p:blipFill>
        <p:spPr>
          <a:xfrm>
            <a:off x="5207635" y="4360545"/>
            <a:ext cx="4304030" cy="22561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Hierarquia de Classificação</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O objetivo é trabalhar partindo de um conjunto existente de eventos ou transações para criar uma hierarquia de classes.</a:t>
            </a:r>
          </a:p>
          <a:p>
            <a:r>
              <a:rPr lang="pt-BR" altLang="en-US"/>
              <a:t>Ex1: Uma população pode ser dividida em cinco faixas de possibilidade de crédito com base em um histórico de transações de crédito anteriores.</a:t>
            </a:r>
          </a:p>
          <a:p>
            <a:r>
              <a:rPr lang="pt-BR" altLang="en-US"/>
              <a:t>Ex2: Um modelo pode ser desenvolvido para os fatores que determinam o desejo de obter a localização da loja em uma escala de 1 a 10.</a:t>
            </a:r>
          </a:p>
          <a:p>
            <a:r>
              <a:rPr lang="pt-BR" altLang="en-US"/>
              <a:t>Ex3: Companhias de investimentos podem ser classificadas com base nos dados de desempenho usando características como crescimento, receita e estabilidade.</a:t>
            </a:r>
          </a:p>
          <a:p>
            <a:pPr marL="0" indent="0">
              <a:buNone/>
            </a:pPr>
            <a:endParaRPr lang="pt-BR" altLang="en-US"/>
          </a:p>
        </p:txBody>
      </p:sp>
      <p:pic>
        <p:nvPicPr>
          <p:cNvPr id="5" name="Imagem 4" descr="images (1)"/>
          <p:cNvPicPr>
            <a:picLocks noChangeAspect="1"/>
          </p:cNvPicPr>
          <p:nvPr/>
        </p:nvPicPr>
        <p:blipFill>
          <a:blip r:embed="rId2"/>
          <a:stretch>
            <a:fillRect/>
          </a:stretch>
        </p:blipFill>
        <p:spPr>
          <a:xfrm>
            <a:off x="9527540" y="5194935"/>
            <a:ext cx="1842770" cy="16021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Padrões Sequenciais</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Uma sequencia de ações ou eventos é buscada. </a:t>
            </a:r>
          </a:p>
          <a:p>
            <a:r>
              <a:rPr lang="pt-BR" altLang="en-US"/>
              <a:t>Ex: Se um paciente passou por uma cirurgia de ponte de safena para artérias bloqueadas e um aneurisma e, depois, desenvolveu ureia sanguínea alta dentro de um ano de cirugia, ele provavelmente sofrerá de insuficiência renal nos próximos 18 meses.</a:t>
            </a:r>
          </a:p>
          <a:p>
            <a:r>
              <a:rPr lang="pt-BR" altLang="en-US"/>
              <a:t>A detecção de padrões sequenciais é equivalente à detecção de associações entre eventos com certos relacionamentos temporais. </a:t>
            </a:r>
          </a:p>
          <a:p>
            <a:pPr marL="0" indent="0">
              <a:buNone/>
            </a:pPr>
            <a:endParaRPr lang="pt-BR" altLang="en-US"/>
          </a:p>
        </p:txBody>
      </p:sp>
      <p:pic>
        <p:nvPicPr>
          <p:cNvPr id="4" name="Imagem 3" descr="images (2)"/>
          <p:cNvPicPr>
            <a:picLocks noChangeAspect="1"/>
          </p:cNvPicPr>
          <p:nvPr/>
        </p:nvPicPr>
        <p:blipFill>
          <a:blip r:embed="rId2"/>
          <a:stretch>
            <a:fillRect/>
          </a:stretch>
        </p:blipFill>
        <p:spPr>
          <a:xfrm>
            <a:off x="4083685" y="4288790"/>
            <a:ext cx="2948940" cy="221424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Padrões em Série Temporal</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As similaridades oidem ser detectadas dentro de posições de uma série temporal de dados, que é uma sequência de addos tomados em intervalos regulares, como vendas diárias ou preços de ações de fechamento diário.</a:t>
            </a:r>
          </a:p>
          <a:p>
            <a:r>
              <a:rPr lang="pt-BR" altLang="en-US"/>
              <a:t>Ex1: As ações de uma companhia de energia, ABC Power, e uma companhia financeira, XYZ Securities, mostraram o mesmo padrão durante 2009 em matéria de preços de fechamento de ações.</a:t>
            </a:r>
          </a:p>
          <a:p>
            <a:r>
              <a:rPr lang="pt-BR" altLang="en-US"/>
              <a:t>Ex2: Dois produtos mostraram o mesmo padrão de vendas no verão, mas um padrão diferente no inverno.</a:t>
            </a:r>
          </a:p>
          <a:p>
            <a:pPr marL="0" indent="0">
              <a:buNone/>
            </a:pPr>
            <a:endParaRPr lang="pt-BR" altLang="en-US"/>
          </a:p>
        </p:txBody>
      </p:sp>
      <p:pic>
        <p:nvPicPr>
          <p:cNvPr id="5" name="Imagem 4" descr="images (3)"/>
          <p:cNvPicPr>
            <a:picLocks noChangeAspect="1"/>
          </p:cNvPicPr>
          <p:nvPr/>
        </p:nvPicPr>
        <p:blipFill>
          <a:blip r:embed="rId2"/>
          <a:stretch>
            <a:fillRect/>
          </a:stretch>
        </p:blipFill>
        <p:spPr>
          <a:xfrm>
            <a:off x="6922135" y="4500245"/>
            <a:ext cx="3662045" cy="23653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114425"/>
          </a:xfrm>
        </p:spPr>
        <p:txBody>
          <a:bodyPr/>
          <a:lstStyle/>
          <a:p>
            <a:pPr algn="ctr"/>
            <a:r>
              <a:rPr lang="pt-BR" altLang="en-US"/>
              <a:t>Agrupamento</a:t>
            </a:r>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Determinada população de eventos ou itens pode ser particionada (segmentada) em conjuntos de elementos 'semelhantes'.</a:t>
            </a:r>
          </a:p>
          <a:p>
            <a:r>
              <a:rPr lang="pt-BR" altLang="en-US"/>
              <a:t>Ex1: Uma população inteira de dados de transação sobre uma doença pode ser dividida em grupos com base na similaridade dos efeitos colaterais produzidos.</a:t>
            </a:r>
          </a:p>
          <a:p>
            <a:r>
              <a:rPr lang="pt-BR" altLang="en-US"/>
              <a:t>Ex2: A população adulta nos EUA pode ser categorizada em cinco grupos, desde mais prováveis de comprar até menos prováveis de comprar um novo produto.</a:t>
            </a:r>
          </a:p>
        </p:txBody>
      </p:sp>
      <p:pic>
        <p:nvPicPr>
          <p:cNvPr id="4" name="Imagem 3" descr="images (4)"/>
          <p:cNvPicPr>
            <a:picLocks noChangeAspect="1"/>
          </p:cNvPicPr>
          <p:nvPr/>
        </p:nvPicPr>
        <p:blipFill>
          <a:blip r:embed="rId2"/>
          <a:stretch>
            <a:fillRect/>
          </a:stretch>
        </p:blipFill>
        <p:spPr>
          <a:xfrm>
            <a:off x="6570345" y="4286885"/>
            <a:ext cx="3810000" cy="23298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ítulo 5120"/>
          <p:cNvSpPr>
            <a:spLocks noGrp="1"/>
          </p:cNvSpPr>
          <p:nvPr>
            <p:ph type="title"/>
          </p:nvPr>
        </p:nvSpPr>
        <p:spPr>
          <a:xfrm>
            <a:off x="712470" y="676275"/>
            <a:ext cx="9912350" cy="608965"/>
          </a:xfrm>
        </p:spPr>
        <p:txBody>
          <a:bodyPr wrap="square" lIns="0" tIns="0" rIns="0" bIns="0" anchor="ctr">
            <a:spAutoFit/>
          </a:bodyPr>
          <a:lstStyle/>
          <a:p>
            <a:pPr algn="ct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 Tarefas de M</a:t>
            </a:r>
            <a:r>
              <a:rPr lang="pt-BR"/>
              <a:t>ineração de Dados</a:t>
            </a:r>
          </a:p>
        </p:txBody>
      </p:sp>
      <p:grpSp>
        <p:nvGrpSpPr>
          <p:cNvPr id="5122" name="Grupo 5121"/>
          <p:cNvGrpSpPr/>
          <p:nvPr/>
        </p:nvGrpSpPr>
        <p:grpSpPr>
          <a:xfrm>
            <a:off x="4948199" y="1643213"/>
            <a:ext cx="1942764" cy="941859"/>
            <a:chOff x="2378" y="1141"/>
            <a:chExt cx="1349" cy="654"/>
          </a:xfrm>
        </p:grpSpPr>
        <p:sp>
          <p:nvSpPr>
            <p:cNvPr id="5123" name="Elipse 5122"/>
            <p:cNvSpPr/>
            <p:nvPr/>
          </p:nvSpPr>
          <p:spPr>
            <a:xfrm>
              <a:off x="2379" y="1141"/>
              <a:ext cx="1350" cy="655"/>
            </a:xfrm>
            <a:prstGeom prst="ellipse">
              <a:avLst/>
            </a:prstGeom>
            <a:gradFill rotWithShape="0">
              <a:gsLst>
                <a:gs pos="0">
                  <a:srgbClr val="FEFEFE"/>
                </a:gs>
                <a:gs pos="100000">
                  <a:srgbClr val="333399"/>
                </a:gs>
              </a:gsLst>
              <a:path path="shape">
                <a:fillToRect l="50000" t="50000" r="50000" b="50000"/>
              </a:path>
              <a:tileRect/>
            </a:gradFill>
            <a:ln w="9525">
              <a:noFill/>
            </a:ln>
          </p:spPr>
          <p:txBody>
            <a:bodyPr/>
            <a:lstStyle/>
            <a:p>
              <a:endParaRPr lang="pt-BR" altLang="en-US" sz="1635"/>
            </a:p>
          </p:txBody>
        </p:sp>
        <p:sp>
          <p:nvSpPr>
            <p:cNvPr id="5124" name="Retângulo arredondado 5123"/>
            <p:cNvSpPr/>
            <p:nvPr/>
          </p:nvSpPr>
          <p:spPr>
            <a:xfrm>
              <a:off x="2578" y="1238"/>
              <a:ext cx="950" cy="461"/>
            </a:xfrm>
            <a:prstGeom prst="roundRect">
              <a:avLst>
                <a:gd name="adj" fmla="val 213"/>
              </a:avLst>
            </a:prstGeom>
            <a:noFill/>
            <a:ln w="9525">
              <a:noFill/>
            </a:ln>
          </p:spPr>
          <p:txBody>
            <a:bodyPr lIns="81646" tIns="42456" rIns="81646" bIns="42456" anchor="ctr" anchorCtr="1"/>
            <a:lstStyle/>
            <a:p>
              <a:pPr defTabSz="449580">
                <a:lnSpc>
                  <a:spcPct val="101000"/>
                </a:lnSpc>
                <a:tabLst>
                  <a:tab pos="723900" algn="l"/>
                  <a:tab pos="1447800" algn="l"/>
                </a:tabLst>
              </a:pPr>
              <a:r>
                <a:rPr sz="1815">
                  <a:latin typeface="Tahoma" panose="020B0604030504040204" pitchFamily="34" charset="0"/>
                </a:rPr>
                <a:t>Data Mining</a:t>
              </a:r>
            </a:p>
          </p:txBody>
        </p:sp>
      </p:grpSp>
      <p:grpSp>
        <p:nvGrpSpPr>
          <p:cNvPr id="5125" name="Grupo 5124"/>
          <p:cNvGrpSpPr/>
          <p:nvPr/>
        </p:nvGrpSpPr>
        <p:grpSpPr>
          <a:xfrm>
            <a:off x="7125708" y="3195696"/>
            <a:ext cx="1866436" cy="836727"/>
            <a:chOff x="3890" y="2219"/>
            <a:chExt cx="1296" cy="581"/>
          </a:xfrm>
        </p:grpSpPr>
        <p:sp>
          <p:nvSpPr>
            <p:cNvPr id="5126" name="Elipse 5125"/>
            <p:cNvSpPr/>
            <p:nvPr/>
          </p:nvSpPr>
          <p:spPr>
            <a:xfrm>
              <a:off x="3890" y="2219"/>
              <a:ext cx="1297" cy="582"/>
            </a:xfrm>
            <a:prstGeom prst="ellipse">
              <a:avLst/>
            </a:prstGeom>
            <a:gradFill rotWithShape="0">
              <a:gsLst>
                <a:gs pos="0">
                  <a:srgbClr val="FEFEFE"/>
                </a:gs>
                <a:gs pos="100000">
                  <a:srgbClr val="FF7C80"/>
                </a:gs>
              </a:gsLst>
              <a:path path="shape">
                <a:fillToRect l="50000" t="50000" r="50000" b="50000"/>
              </a:path>
              <a:tileRect/>
            </a:gradFill>
            <a:ln w="9525">
              <a:noFill/>
            </a:ln>
          </p:spPr>
          <p:txBody>
            <a:bodyPr/>
            <a:lstStyle/>
            <a:p>
              <a:endParaRPr lang="pt-BR" altLang="en-US" sz="1635"/>
            </a:p>
          </p:txBody>
        </p:sp>
        <p:sp>
          <p:nvSpPr>
            <p:cNvPr id="5127" name="Retângulo arredondado 5126"/>
            <p:cNvSpPr/>
            <p:nvPr/>
          </p:nvSpPr>
          <p:spPr>
            <a:xfrm>
              <a:off x="4082" y="2305"/>
              <a:ext cx="913" cy="410"/>
            </a:xfrm>
            <a:prstGeom prst="roundRect">
              <a:avLst>
                <a:gd name="adj" fmla="val 241"/>
              </a:avLst>
            </a:prstGeom>
            <a:noFill/>
            <a:ln w="9525">
              <a:noFill/>
            </a:ln>
          </p:spPr>
          <p:txBody>
            <a:bodyPr lIns="81646" tIns="42456" rIns="81646" bIns="42456" anchor="ctr"/>
            <a:lstStyle/>
            <a:p>
              <a:pPr defTabSz="449580">
                <a:lnSpc>
                  <a:spcPct val="101000"/>
                </a:lnSpc>
                <a:tabLst>
                  <a:tab pos="723900" algn="l"/>
                  <a:tab pos="1447800" algn="l"/>
                </a:tabLst>
              </a:pPr>
              <a:r>
                <a:rPr sz="1815">
                  <a:latin typeface="Tahoma" panose="020B0604030504040204" pitchFamily="34" charset="0"/>
                </a:rPr>
                <a:t>Atividade</a:t>
              </a:r>
            </a:p>
            <a:p>
              <a:pPr defTabSz="449580">
                <a:lnSpc>
                  <a:spcPct val="101000"/>
                </a:lnSpc>
                <a:tabLst>
                  <a:tab pos="723900" algn="l"/>
                  <a:tab pos="1447800" algn="l"/>
                </a:tabLst>
              </a:pPr>
              <a:r>
                <a:rPr sz="1815">
                  <a:latin typeface="Tahoma" panose="020B0604030504040204" pitchFamily="34" charset="0"/>
                </a:rPr>
                <a:t>Descritiva</a:t>
              </a:r>
            </a:p>
          </p:txBody>
        </p:sp>
      </p:grpSp>
      <p:grpSp>
        <p:nvGrpSpPr>
          <p:cNvPr id="5128" name="Grupo 5127"/>
          <p:cNvGrpSpPr/>
          <p:nvPr/>
        </p:nvGrpSpPr>
        <p:grpSpPr>
          <a:xfrm>
            <a:off x="8708435" y="4948360"/>
            <a:ext cx="1764185" cy="761840"/>
            <a:chOff x="5147" y="3436"/>
            <a:chExt cx="1110" cy="529"/>
          </a:xfrm>
        </p:grpSpPr>
        <p:sp>
          <p:nvSpPr>
            <p:cNvPr id="5129" name="Elipse 5128"/>
            <p:cNvSpPr/>
            <p:nvPr/>
          </p:nvSpPr>
          <p:spPr>
            <a:xfrm>
              <a:off x="5147" y="3436"/>
              <a:ext cx="1111" cy="530"/>
            </a:xfrm>
            <a:prstGeom prst="ellipse">
              <a:avLst/>
            </a:prstGeom>
            <a:gradFill rotWithShape="0">
              <a:gsLst>
                <a:gs pos="0">
                  <a:srgbClr val="FEFEFE"/>
                </a:gs>
                <a:gs pos="100000">
                  <a:srgbClr val="66CCFF"/>
                </a:gs>
              </a:gsLst>
              <a:path path="shape">
                <a:fillToRect l="50000" t="50000" r="50000" b="50000"/>
              </a:path>
              <a:tileRect/>
            </a:gradFill>
            <a:ln w="9525">
              <a:noFill/>
            </a:ln>
          </p:spPr>
          <p:txBody>
            <a:bodyPr/>
            <a:lstStyle/>
            <a:p>
              <a:endParaRPr lang="pt-BR" altLang="en-US" sz="1635"/>
            </a:p>
          </p:txBody>
        </p:sp>
        <p:sp>
          <p:nvSpPr>
            <p:cNvPr id="5130" name="Retângulo arredondado 5129"/>
            <p:cNvSpPr/>
            <p:nvPr/>
          </p:nvSpPr>
          <p:spPr>
            <a:xfrm>
              <a:off x="5311" y="3514"/>
              <a:ext cx="783" cy="373"/>
            </a:xfrm>
            <a:prstGeom prst="roundRect">
              <a:avLst>
                <a:gd name="adj" fmla="val 269"/>
              </a:avLst>
            </a:prstGeom>
            <a:noFill/>
            <a:ln w="9525">
              <a:noFill/>
            </a:ln>
          </p:spPr>
          <p:txBody>
            <a:bodyPr lIns="81646" tIns="42456" rIns="81646" bIns="42456" anchor="ctr" anchorCtr="1"/>
            <a:lstStyle/>
            <a:p>
              <a:pPr defTabSz="449580">
                <a:lnSpc>
                  <a:spcPct val="101000"/>
                </a:lnSpc>
                <a:tabLst>
                  <a:tab pos="723900" algn="l"/>
                </a:tabLst>
              </a:pPr>
              <a:r>
                <a:rPr sz="1450">
                  <a:latin typeface="Tahoma" panose="020B0604030504040204" pitchFamily="34" charset="0"/>
                </a:rPr>
                <a:t>Sumarização</a:t>
              </a:r>
            </a:p>
          </p:txBody>
        </p:sp>
      </p:grpSp>
      <p:grpSp>
        <p:nvGrpSpPr>
          <p:cNvPr id="5131" name="Grupo 5130"/>
          <p:cNvGrpSpPr/>
          <p:nvPr/>
        </p:nvGrpSpPr>
        <p:grpSpPr>
          <a:xfrm>
            <a:off x="5577546" y="4948360"/>
            <a:ext cx="1674895" cy="838168"/>
            <a:chOff x="2815" y="3436"/>
            <a:chExt cx="1163" cy="582"/>
          </a:xfrm>
        </p:grpSpPr>
        <p:sp>
          <p:nvSpPr>
            <p:cNvPr id="5132" name="Elipse 5131"/>
            <p:cNvSpPr/>
            <p:nvPr/>
          </p:nvSpPr>
          <p:spPr>
            <a:xfrm>
              <a:off x="2815" y="3436"/>
              <a:ext cx="1164" cy="583"/>
            </a:xfrm>
            <a:prstGeom prst="ellipse">
              <a:avLst/>
            </a:prstGeom>
            <a:gradFill rotWithShape="0">
              <a:gsLst>
                <a:gs pos="0">
                  <a:srgbClr val="FEFEFE"/>
                </a:gs>
                <a:gs pos="100000">
                  <a:srgbClr val="66CCFF"/>
                </a:gs>
              </a:gsLst>
              <a:path path="shape">
                <a:fillToRect l="50000" t="50000" r="50000" b="50000"/>
              </a:path>
              <a:tileRect/>
            </a:gradFill>
            <a:ln w="9525">
              <a:noFill/>
            </a:ln>
          </p:spPr>
          <p:txBody>
            <a:bodyPr/>
            <a:lstStyle/>
            <a:p>
              <a:endParaRPr lang="pt-BR" altLang="en-US" sz="1635"/>
            </a:p>
          </p:txBody>
        </p:sp>
        <p:sp>
          <p:nvSpPr>
            <p:cNvPr id="5133" name="Retângulo arredondado 5132"/>
            <p:cNvSpPr/>
            <p:nvPr/>
          </p:nvSpPr>
          <p:spPr>
            <a:xfrm>
              <a:off x="2987" y="3522"/>
              <a:ext cx="819" cy="410"/>
            </a:xfrm>
            <a:prstGeom prst="roundRect">
              <a:avLst>
                <a:gd name="adj" fmla="val 241"/>
              </a:avLst>
            </a:prstGeom>
            <a:noFill/>
            <a:ln w="9525">
              <a:noFill/>
            </a:ln>
          </p:spPr>
          <p:txBody>
            <a:bodyPr lIns="81646" tIns="42456" rIns="81646" bIns="42456" anchor="ctr" anchorCtr="1"/>
            <a:lstStyle/>
            <a:p>
              <a:pPr defTabSz="449580">
                <a:lnSpc>
                  <a:spcPct val="101000"/>
                </a:lnSpc>
                <a:tabLst>
                  <a:tab pos="723900" algn="l"/>
                </a:tabLst>
              </a:pPr>
              <a:r>
                <a:rPr sz="1635">
                  <a:latin typeface="Tahoma" panose="020B0604030504040204" pitchFamily="34" charset="0"/>
                </a:rPr>
                <a:t>Regras de</a:t>
              </a:r>
            </a:p>
            <a:p>
              <a:pPr defTabSz="449580">
                <a:lnSpc>
                  <a:spcPct val="101000"/>
                </a:lnSpc>
                <a:tabLst>
                  <a:tab pos="723900" algn="l"/>
                </a:tabLst>
              </a:pPr>
              <a:r>
                <a:rPr sz="1635">
                  <a:latin typeface="Tahoma" panose="020B0604030504040204" pitchFamily="34" charset="0"/>
                </a:rPr>
                <a:t>Associação</a:t>
              </a:r>
            </a:p>
          </p:txBody>
        </p:sp>
      </p:grpSp>
      <p:grpSp>
        <p:nvGrpSpPr>
          <p:cNvPr id="5134" name="Grupo 5133"/>
          <p:cNvGrpSpPr/>
          <p:nvPr/>
        </p:nvGrpSpPr>
        <p:grpSpPr>
          <a:xfrm>
            <a:off x="7301407" y="4962761"/>
            <a:ext cx="1598568" cy="761840"/>
            <a:chOff x="4012" y="3446"/>
            <a:chExt cx="1110" cy="529"/>
          </a:xfrm>
        </p:grpSpPr>
        <p:sp>
          <p:nvSpPr>
            <p:cNvPr id="5135" name="Elipse 5134"/>
            <p:cNvSpPr/>
            <p:nvPr/>
          </p:nvSpPr>
          <p:spPr>
            <a:xfrm>
              <a:off x="4012" y="3446"/>
              <a:ext cx="1111" cy="530"/>
            </a:xfrm>
            <a:prstGeom prst="ellipse">
              <a:avLst/>
            </a:prstGeom>
            <a:gradFill rotWithShape="0">
              <a:gsLst>
                <a:gs pos="0">
                  <a:srgbClr val="FEFEFE"/>
                </a:gs>
                <a:gs pos="100000">
                  <a:srgbClr val="66CCFF"/>
                </a:gs>
              </a:gsLst>
              <a:path path="shape">
                <a:fillToRect l="50000" t="50000" r="50000" b="50000"/>
              </a:path>
              <a:tileRect/>
            </a:gradFill>
            <a:ln w="9525">
              <a:noFill/>
            </a:ln>
          </p:spPr>
          <p:txBody>
            <a:bodyPr/>
            <a:lstStyle/>
            <a:p>
              <a:endParaRPr lang="pt-BR" altLang="en-US" sz="1635"/>
            </a:p>
          </p:txBody>
        </p:sp>
        <p:sp>
          <p:nvSpPr>
            <p:cNvPr id="5136" name="Retângulo arredondado 5135"/>
            <p:cNvSpPr/>
            <p:nvPr/>
          </p:nvSpPr>
          <p:spPr>
            <a:xfrm>
              <a:off x="4177" y="3524"/>
              <a:ext cx="783" cy="373"/>
            </a:xfrm>
            <a:prstGeom prst="roundRect">
              <a:avLst>
                <a:gd name="adj" fmla="val 269"/>
              </a:avLst>
            </a:prstGeom>
            <a:noFill/>
            <a:ln w="9525">
              <a:noFill/>
            </a:ln>
          </p:spPr>
          <p:txBody>
            <a:bodyPr lIns="81646" tIns="42456" rIns="81646" bIns="42456" anchor="ctr" anchorCtr="1"/>
            <a:lstStyle/>
            <a:p>
              <a:pPr defTabSz="449580">
                <a:lnSpc>
                  <a:spcPct val="101000"/>
                </a:lnSpc>
                <a:tabLst>
                  <a:tab pos="723900" algn="l"/>
                </a:tabLst>
              </a:pPr>
              <a:r>
                <a:rPr sz="1635">
                  <a:latin typeface="Tahoma" panose="020B0604030504040204" pitchFamily="34" charset="0"/>
                </a:rPr>
                <a:t>Clustering</a:t>
              </a:r>
            </a:p>
          </p:txBody>
        </p:sp>
      </p:grpSp>
      <p:sp>
        <p:nvSpPr>
          <p:cNvPr id="5137" name="Conector Reto 5136"/>
          <p:cNvSpPr/>
          <p:nvPr/>
        </p:nvSpPr>
        <p:spPr>
          <a:xfrm>
            <a:off x="3705349" y="2966711"/>
            <a:ext cx="4357898" cy="1441"/>
          </a:xfrm>
          <a:prstGeom prst="line">
            <a:avLst/>
          </a:prstGeom>
          <a:ln w="38160" cap="flat" cmpd="sng">
            <a:solidFill>
              <a:srgbClr val="336699"/>
            </a:solidFill>
            <a:prstDash val="solid"/>
            <a:headEnd type="none" w="med" len="med"/>
            <a:tailEnd type="none" w="med" len="med"/>
          </a:ln>
        </p:spPr>
      </p:sp>
      <p:sp>
        <p:nvSpPr>
          <p:cNvPr id="5138" name="Conector Reto 5137"/>
          <p:cNvSpPr/>
          <p:nvPr/>
        </p:nvSpPr>
        <p:spPr>
          <a:xfrm flipV="1">
            <a:off x="8044525" y="2965272"/>
            <a:ext cx="1441" cy="231864"/>
          </a:xfrm>
          <a:prstGeom prst="line">
            <a:avLst/>
          </a:prstGeom>
          <a:ln w="38160" cap="flat" cmpd="sng">
            <a:solidFill>
              <a:srgbClr val="336699"/>
            </a:solidFill>
            <a:prstDash val="solid"/>
            <a:headEnd type="none" w="med" len="med"/>
            <a:tailEnd type="none" w="med" len="med"/>
          </a:ln>
        </p:spPr>
      </p:sp>
      <p:sp>
        <p:nvSpPr>
          <p:cNvPr id="5139" name="Conector Reto 5138"/>
          <p:cNvSpPr/>
          <p:nvPr/>
        </p:nvSpPr>
        <p:spPr>
          <a:xfrm>
            <a:off x="6401313" y="4566720"/>
            <a:ext cx="3352672" cy="1440"/>
          </a:xfrm>
          <a:prstGeom prst="line">
            <a:avLst/>
          </a:prstGeom>
          <a:ln w="38160" cap="flat" cmpd="sng">
            <a:solidFill>
              <a:srgbClr val="336699"/>
            </a:solidFill>
            <a:prstDash val="solid"/>
            <a:headEnd type="none" w="med" len="med"/>
            <a:tailEnd type="none" w="med" len="med"/>
          </a:ln>
        </p:spPr>
      </p:sp>
      <p:sp>
        <p:nvSpPr>
          <p:cNvPr id="5140" name="Conector Reto 5139"/>
          <p:cNvSpPr/>
          <p:nvPr/>
        </p:nvSpPr>
        <p:spPr>
          <a:xfrm flipV="1">
            <a:off x="8083409" y="4581121"/>
            <a:ext cx="1440" cy="383080"/>
          </a:xfrm>
          <a:prstGeom prst="line">
            <a:avLst/>
          </a:prstGeom>
          <a:ln w="38160" cap="flat" cmpd="sng">
            <a:solidFill>
              <a:srgbClr val="336699"/>
            </a:solidFill>
            <a:prstDash val="solid"/>
            <a:headEnd type="none" w="med" len="med"/>
            <a:tailEnd type="none" w="med" len="med"/>
          </a:ln>
        </p:spPr>
      </p:sp>
      <p:sp>
        <p:nvSpPr>
          <p:cNvPr id="5141" name="Conector Reto 5140"/>
          <p:cNvSpPr/>
          <p:nvPr/>
        </p:nvSpPr>
        <p:spPr>
          <a:xfrm>
            <a:off x="6411393" y="4566720"/>
            <a:ext cx="1441" cy="380200"/>
          </a:xfrm>
          <a:prstGeom prst="line">
            <a:avLst/>
          </a:prstGeom>
          <a:ln w="38160" cap="flat" cmpd="sng">
            <a:solidFill>
              <a:srgbClr val="336699"/>
            </a:solidFill>
            <a:prstDash val="solid"/>
            <a:headEnd type="none" w="med" len="med"/>
            <a:tailEnd type="none" w="med" len="med"/>
          </a:ln>
        </p:spPr>
      </p:sp>
      <p:sp>
        <p:nvSpPr>
          <p:cNvPr id="5142" name="Conector Reto 5141"/>
          <p:cNvSpPr/>
          <p:nvPr/>
        </p:nvSpPr>
        <p:spPr>
          <a:xfrm>
            <a:off x="9735262" y="4566720"/>
            <a:ext cx="1441" cy="380200"/>
          </a:xfrm>
          <a:prstGeom prst="line">
            <a:avLst/>
          </a:prstGeom>
          <a:ln w="38160" cap="flat" cmpd="sng">
            <a:solidFill>
              <a:srgbClr val="336699"/>
            </a:solidFill>
            <a:prstDash val="solid"/>
            <a:headEnd type="none" w="med" len="med"/>
            <a:tailEnd type="none" w="med" len="med"/>
          </a:ln>
        </p:spPr>
      </p:sp>
      <p:sp>
        <p:nvSpPr>
          <p:cNvPr id="5143" name="Conector Reto 5142"/>
          <p:cNvSpPr/>
          <p:nvPr/>
        </p:nvSpPr>
        <p:spPr>
          <a:xfrm>
            <a:off x="8079088" y="4033864"/>
            <a:ext cx="1441" cy="534296"/>
          </a:xfrm>
          <a:prstGeom prst="line">
            <a:avLst/>
          </a:prstGeom>
          <a:ln w="38160" cap="flat" cmpd="sng">
            <a:solidFill>
              <a:srgbClr val="336699"/>
            </a:solidFill>
            <a:prstDash val="solid"/>
            <a:headEnd type="none" w="med" len="med"/>
            <a:tailEnd type="none" w="med" len="med"/>
          </a:ln>
        </p:spPr>
      </p:sp>
      <p:grpSp>
        <p:nvGrpSpPr>
          <p:cNvPr id="5144" name="Grupo 5143"/>
          <p:cNvGrpSpPr/>
          <p:nvPr/>
        </p:nvGrpSpPr>
        <p:grpSpPr>
          <a:xfrm>
            <a:off x="2796614" y="3195696"/>
            <a:ext cx="1866436" cy="836727"/>
            <a:chOff x="884" y="2219"/>
            <a:chExt cx="1296" cy="581"/>
          </a:xfrm>
        </p:grpSpPr>
        <p:sp>
          <p:nvSpPr>
            <p:cNvPr id="5145" name="Elipse 5144"/>
            <p:cNvSpPr/>
            <p:nvPr/>
          </p:nvSpPr>
          <p:spPr>
            <a:xfrm>
              <a:off x="884" y="2219"/>
              <a:ext cx="1297" cy="582"/>
            </a:xfrm>
            <a:prstGeom prst="ellipse">
              <a:avLst/>
            </a:prstGeom>
            <a:gradFill rotWithShape="0">
              <a:gsLst>
                <a:gs pos="0">
                  <a:srgbClr val="FEFEFE"/>
                </a:gs>
                <a:gs pos="100000">
                  <a:srgbClr val="FF7C80"/>
                </a:gs>
              </a:gsLst>
              <a:path path="shape">
                <a:fillToRect l="50000" t="50000" r="50000" b="50000"/>
              </a:path>
              <a:tileRect/>
            </a:gradFill>
            <a:ln w="9525">
              <a:noFill/>
            </a:ln>
          </p:spPr>
          <p:txBody>
            <a:bodyPr/>
            <a:lstStyle/>
            <a:p>
              <a:endParaRPr lang="pt-BR" altLang="en-US" sz="1635"/>
            </a:p>
          </p:txBody>
        </p:sp>
        <p:sp>
          <p:nvSpPr>
            <p:cNvPr id="5146" name="Retângulo arredondado 5145"/>
            <p:cNvSpPr/>
            <p:nvPr/>
          </p:nvSpPr>
          <p:spPr>
            <a:xfrm>
              <a:off x="1076" y="2305"/>
              <a:ext cx="913" cy="410"/>
            </a:xfrm>
            <a:prstGeom prst="roundRect">
              <a:avLst>
                <a:gd name="adj" fmla="val 241"/>
              </a:avLst>
            </a:prstGeom>
            <a:noFill/>
            <a:ln w="9525">
              <a:noFill/>
            </a:ln>
          </p:spPr>
          <p:txBody>
            <a:bodyPr lIns="81646" tIns="42456" rIns="81646" bIns="42456" anchor="ctr"/>
            <a:lstStyle/>
            <a:p>
              <a:pPr defTabSz="449580">
                <a:lnSpc>
                  <a:spcPct val="101000"/>
                </a:lnSpc>
                <a:tabLst>
                  <a:tab pos="723900" algn="l"/>
                  <a:tab pos="1447800" algn="l"/>
                </a:tabLst>
              </a:pPr>
              <a:r>
                <a:rPr sz="1815">
                  <a:latin typeface="Tahoma" panose="020B0604030504040204" pitchFamily="34" charset="0"/>
                </a:rPr>
                <a:t>Atividade</a:t>
              </a:r>
            </a:p>
            <a:p>
              <a:pPr defTabSz="449580">
                <a:lnSpc>
                  <a:spcPct val="101000"/>
                </a:lnSpc>
                <a:tabLst>
                  <a:tab pos="723900" algn="l"/>
                  <a:tab pos="1447800" algn="l"/>
                </a:tabLst>
              </a:pPr>
              <a:r>
                <a:rPr sz="1815">
                  <a:latin typeface="Tahoma" panose="020B0604030504040204" pitchFamily="34" charset="0"/>
                </a:rPr>
                <a:t>Preditiva</a:t>
              </a:r>
            </a:p>
          </p:txBody>
        </p:sp>
      </p:grpSp>
      <p:grpSp>
        <p:nvGrpSpPr>
          <p:cNvPr id="5147" name="Grupo 5146"/>
          <p:cNvGrpSpPr/>
          <p:nvPr/>
        </p:nvGrpSpPr>
        <p:grpSpPr>
          <a:xfrm>
            <a:off x="3767276" y="4948360"/>
            <a:ext cx="1674896" cy="761840"/>
            <a:chOff x="1558" y="3436"/>
            <a:chExt cx="1110" cy="529"/>
          </a:xfrm>
        </p:grpSpPr>
        <p:sp>
          <p:nvSpPr>
            <p:cNvPr id="5148" name="Elipse 5147"/>
            <p:cNvSpPr/>
            <p:nvPr/>
          </p:nvSpPr>
          <p:spPr>
            <a:xfrm>
              <a:off x="1558" y="3436"/>
              <a:ext cx="1111" cy="530"/>
            </a:xfrm>
            <a:prstGeom prst="ellipse">
              <a:avLst/>
            </a:prstGeom>
            <a:gradFill rotWithShape="0">
              <a:gsLst>
                <a:gs pos="0">
                  <a:srgbClr val="FEFEFE"/>
                </a:gs>
                <a:gs pos="100000">
                  <a:srgbClr val="66CCFF"/>
                </a:gs>
              </a:gsLst>
              <a:path path="shape">
                <a:fillToRect l="50000" t="50000" r="50000" b="50000"/>
              </a:path>
              <a:tileRect/>
            </a:gradFill>
            <a:ln w="9525">
              <a:noFill/>
            </a:ln>
          </p:spPr>
          <p:txBody>
            <a:bodyPr/>
            <a:lstStyle/>
            <a:p>
              <a:endParaRPr lang="pt-BR" altLang="en-US" sz="1635"/>
            </a:p>
          </p:txBody>
        </p:sp>
        <p:sp>
          <p:nvSpPr>
            <p:cNvPr id="5149" name="Retângulo arredondado 5148"/>
            <p:cNvSpPr/>
            <p:nvPr/>
          </p:nvSpPr>
          <p:spPr>
            <a:xfrm>
              <a:off x="1723" y="3514"/>
              <a:ext cx="783" cy="373"/>
            </a:xfrm>
            <a:prstGeom prst="roundRect">
              <a:avLst>
                <a:gd name="adj" fmla="val 269"/>
              </a:avLst>
            </a:prstGeom>
            <a:noFill/>
            <a:ln w="9525">
              <a:noFill/>
            </a:ln>
          </p:spPr>
          <p:txBody>
            <a:bodyPr lIns="81646" tIns="42456" rIns="81646" bIns="42456" anchor="ctr" anchorCtr="1"/>
            <a:lstStyle/>
            <a:p>
              <a:pPr defTabSz="449580">
                <a:lnSpc>
                  <a:spcPct val="101000"/>
                </a:lnSpc>
                <a:tabLst>
                  <a:tab pos="723900" algn="l"/>
                </a:tabLst>
              </a:pPr>
              <a:r>
                <a:rPr sz="1635">
                  <a:latin typeface="Tahoma" panose="020B0604030504040204" pitchFamily="34" charset="0"/>
                </a:rPr>
                <a:t>Regressão</a:t>
              </a:r>
            </a:p>
          </p:txBody>
        </p:sp>
      </p:grpSp>
      <p:grpSp>
        <p:nvGrpSpPr>
          <p:cNvPr id="5150" name="Grupo 5149"/>
          <p:cNvGrpSpPr/>
          <p:nvPr/>
        </p:nvGrpSpPr>
        <p:grpSpPr>
          <a:xfrm>
            <a:off x="1980048" y="4935399"/>
            <a:ext cx="1895239" cy="761840"/>
            <a:chOff x="424" y="3427"/>
            <a:chExt cx="1110" cy="529"/>
          </a:xfrm>
        </p:grpSpPr>
        <p:sp>
          <p:nvSpPr>
            <p:cNvPr id="5151" name="Elipse 5150"/>
            <p:cNvSpPr/>
            <p:nvPr/>
          </p:nvSpPr>
          <p:spPr>
            <a:xfrm>
              <a:off x="424" y="3427"/>
              <a:ext cx="1111" cy="530"/>
            </a:xfrm>
            <a:prstGeom prst="ellipse">
              <a:avLst/>
            </a:prstGeom>
            <a:gradFill rotWithShape="0">
              <a:gsLst>
                <a:gs pos="0">
                  <a:srgbClr val="FEFEFE"/>
                </a:gs>
                <a:gs pos="100000">
                  <a:srgbClr val="66CCFF"/>
                </a:gs>
              </a:gsLst>
              <a:path path="shape">
                <a:fillToRect l="50000" t="50000" r="50000" b="50000"/>
              </a:path>
              <a:tileRect/>
            </a:gradFill>
            <a:ln w="9525">
              <a:noFill/>
            </a:ln>
          </p:spPr>
          <p:txBody>
            <a:bodyPr/>
            <a:lstStyle/>
            <a:p>
              <a:endParaRPr lang="pt-BR" altLang="en-US" sz="1635"/>
            </a:p>
          </p:txBody>
        </p:sp>
        <p:sp>
          <p:nvSpPr>
            <p:cNvPr id="5152" name="Retângulo arredondado 5151"/>
            <p:cNvSpPr/>
            <p:nvPr/>
          </p:nvSpPr>
          <p:spPr>
            <a:xfrm>
              <a:off x="588" y="3505"/>
              <a:ext cx="783" cy="373"/>
            </a:xfrm>
            <a:prstGeom prst="roundRect">
              <a:avLst>
                <a:gd name="adj" fmla="val 269"/>
              </a:avLst>
            </a:prstGeom>
            <a:noFill/>
            <a:ln w="9525">
              <a:noFill/>
            </a:ln>
          </p:spPr>
          <p:txBody>
            <a:bodyPr lIns="81646" tIns="42456" rIns="81646" bIns="42456" anchor="ctr" anchorCtr="1"/>
            <a:lstStyle/>
            <a:p>
              <a:pPr defTabSz="449580">
                <a:lnSpc>
                  <a:spcPct val="101000"/>
                </a:lnSpc>
                <a:tabLst>
                  <a:tab pos="723900" algn="l"/>
                </a:tabLst>
              </a:pPr>
              <a:r>
                <a:rPr sz="1635">
                  <a:latin typeface="Tahoma" panose="020B0604030504040204" pitchFamily="34" charset="0"/>
                </a:rPr>
                <a:t>Classificação</a:t>
              </a:r>
            </a:p>
          </p:txBody>
        </p:sp>
      </p:grpSp>
      <p:sp>
        <p:nvSpPr>
          <p:cNvPr id="5153" name="Conector Reto 5152"/>
          <p:cNvSpPr/>
          <p:nvPr/>
        </p:nvSpPr>
        <p:spPr>
          <a:xfrm>
            <a:off x="2910386" y="4566720"/>
            <a:ext cx="1676336" cy="1440"/>
          </a:xfrm>
          <a:prstGeom prst="line">
            <a:avLst/>
          </a:prstGeom>
          <a:ln w="38160" cap="flat" cmpd="sng">
            <a:solidFill>
              <a:srgbClr val="336699"/>
            </a:solidFill>
            <a:prstDash val="solid"/>
            <a:headEnd type="none" w="med" len="med"/>
            <a:tailEnd type="none" w="med" len="med"/>
          </a:ln>
        </p:spPr>
      </p:sp>
      <p:sp>
        <p:nvSpPr>
          <p:cNvPr id="5154" name="Conector Reto 5153"/>
          <p:cNvSpPr/>
          <p:nvPr/>
        </p:nvSpPr>
        <p:spPr>
          <a:xfrm flipV="1">
            <a:off x="2924788" y="4550878"/>
            <a:ext cx="1440" cy="384521"/>
          </a:xfrm>
          <a:prstGeom prst="line">
            <a:avLst/>
          </a:prstGeom>
          <a:ln w="38160" cap="flat" cmpd="sng">
            <a:solidFill>
              <a:srgbClr val="336699"/>
            </a:solidFill>
            <a:prstDash val="solid"/>
            <a:headEnd type="none" w="med" len="med"/>
            <a:tailEnd type="none" w="med" len="med"/>
          </a:ln>
        </p:spPr>
      </p:sp>
      <p:sp>
        <p:nvSpPr>
          <p:cNvPr id="5155" name="Conector Reto 5154"/>
          <p:cNvSpPr/>
          <p:nvPr/>
        </p:nvSpPr>
        <p:spPr>
          <a:xfrm>
            <a:off x="4568000" y="4566720"/>
            <a:ext cx="1441" cy="380200"/>
          </a:xfrm>
          <a:prstGeom prst="line">
            <a:avLst/>
          </a:prstGeom>
          <a:ln w="38160" cap="flat" cmpd="sng">
            <a:solidFill>
              <a:srgbClr val="336699"/>
            </a:solidFill>
            <a:prstDash val="solid"/>
            <a:headEnd type="none" w="med" len="med"/>
            <a:tailEnd type="none" w="med" len="med"/>
          </a:ln>
        </p:spPr>
      </p:sp>
      <p:sp>
        <p:nvSpPr>
          <p:cNvPr id="5156" name="Conector Reto 5155"/>
          <p:cNvSpPr/>
          <p:nvPr/>
        </p:nvSpPr>
        <p:spPr>
          <a:xfrm>
            <a:off x="3748554" y="4033864"/>
            <a:ext cx="1440" cy="534296"/>
          </a:xfrm>
          <a:prstGeom prst="line">
            <a:avLst/>
          </a:prstGeom>
          <a:ln w="38160" cap="flat" cmpd="sng">
            <a:solidFill>
              <a:srgbClr val="336699"/>
            </a:solidFill>
            <a:prstDash val="solid"/>
            <a:headEnd type="none" w="med" len="med"/>
            <a:tailEnd type="none" w="med" len="med"/>
          </a:ln>
        </p:spPr>
      </p:sp>
      <p:sp>
        <p:nvSpPr>
          <p:cNvPr id="5157" name="Conector Reto 5156"/>
          <p:cNvSpPr/>
          <p:nvPr/>
        </p:nvSpPr>
        <p:spPr>
          <a:xfrm flipV="1">
            <a:off x="3715430" y="2965272"/>
            <a:ext cx="1441" cy="231864"/>
          </a:xfrm>
          <a:prstGeom prst="line">
            <a:avLst/>
          </a:prstGeom>
          <a:ln w="38160" cap="flat" cmpd="sng">
            <a:solidFill>
              <a:srgbClr val="336699"/>
            </a:solidFill>
            <a:prstDash val="solid"/>
            <a:headEnd type="none" w="med" len="med"/>
            <a:tailEnd type="none" w="med" len="med"/>
          </a:ln>
        </p:spPr>
      </p:sp>
      <p:sp>
        <p:nvSpPr>
          <p:cNvPr id="5158" name="Conector Reto 5157"/>
          <p:cNvSpPr/>
          <p:nvPr/>
        </p:nvSpPr>
        <p:spPr>
          <a:xfrm flipV="1">
            <a:off x="5944784" y="2585072"/>
            <a:ext cx="1441" cy="383080"/>
          </a:xfrm>
          <a:prstGeom prst="line">
            <a:avLst/>
          </a:prstGeom>
          <a:ln w="38160" cap="flat" cmpd="sng">
            <a:solidFill>
              <a:srgbClr val="336699"/>
            </a:solidFill>
            <a:prstDash val="solid"/>
            <a:headEnd type="none" w="med" len="med"/>
            <a:tailEnd type="none" w="med" len="med"/>
          </a:ln>
        </p:spPr>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Espaço Reservado para Texto 6144"/>
          <p:cNvSpPr>
            <a:spLocks noGrp="1"/>
          </p:cNvSpPr>
          <p:nvPr>
            <p:ph type="body" idx="4294967295"/>
          </p:nvPr>
        </p:nvSpPr>
        <p:spPr>
          <a:xfrm>
            <a:off x="2209032" y="1479036"/>
            <a:ext cx="7809940" cy="4640167"/>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Exemplo:</a:t>
            </a:r>
          </a:p>
          <a:p>
            <a:pPr lvl="2"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2800"/>
              <a:t>Uma Base de Dados de um supermercado teria como regra o fato de que 80% dos clientes que compram um produto Q, também adquirem, na mesma ocasião o produto W. Em que 80% é o fator de confiabilidade da regra.</a:t>
            </a:r>
          </a:p>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Problema: </a:t>
            </a:r>
          </a:p>
          <a:p>
            <a:pPr lvl="2"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2800"/>
              <a:t>Analisar um grande volume de conhecimento extraído no formato de  regras.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ítulo 7168"/>
          <p:cNvSpPr>
            <a:spLocks noGrp="1"/>
          </p:cNvSpPr>
          <p:nvPr>
            <p:ph type="title"/>
          </p:nvPr>
        </p:nvSpPr>
        <p:spPr>
          <a:xfrm>
            <a:off x="2196071" y="676261"/>
            <a:ext cx="7809939" cy="608965"/>
          </a:xfrm>
        </p:spPr>
        <p:txBody>
          <a:bodyPr wrap="square" lIns="0" tIns="0" rIns="0" bIns="0" anchor="ctr">
            <a:spAutoFit/>
          </a:bodyPr>
          <a:lstStyle/>
          <a:p>
            <a:pPr algn="ct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Conceitos importantes</a:t>
            </a:r>
          </a:p>
        </p:txBody>
      </p:sp>
      <p:sp>
        <p:nvSpPr>
          <p:cNvPr id="7170" name="Espaço Reservado para Texto 7169"/>
          <p:cNvSpPr>
            <a:spLocks noGrp="1"/>
          </p:cNvSpPr>
          <p:nvPr>
            <p:ph type="body" idx="1"/>
          </p:nvPr>
        </p:nvSpPr>
        <p:spPr>
          <a:xfrm>
            <a:off x="2196071" y="1587047"/>
            <a:ext cx="7809939" cy="4758260"/>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200"/>
              <a:t>Itemset</a:t>
            </a:r>
          </a:p>
          <a:p>
            <a:pPr defTabSz="449580">
              <a:lnSpc>
                <a:spcPct val="102000"/>
              </a:lnSpc>
              <a:buClr>
                <a:srgbClr val="3333CC"/>
              </a:buClr>
              <a:buSzPct val="60000"/>
              <a:buFont typeface="Wingdings" panose="05000000000000000000"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  Conjunto de atributos ou itens ordenados lexicograficamente.</a:t>
            </a:r>
          </a:p>
          <a:p>
            <a:pPr defTabSz="449580">
              <a:lnSpc>
                <a:spcPct val="102000"/>
              </a:lnSpc>
              <a:buClr>
                <a:srgbClr val="3333CC"/>
              </a:buClr>
              <a:buSzPct val="60000"/>
              <a:buFont typeface="Wingdings" panose="05000000000000000000"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  </a:t>
            </a:r>
            <a:r>
              <a:rPr>
                <a:solidFill>
                  <a:srgbClr val="FF0000"/>
                </a:solidFill>
                <a:latin typeface="Tahoma" panose="020B0604030504040204" pitchFamily="34" charset="0"/>
              </a:rPr>
              <a:t>Exemplos:</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000000"/>
                </a:solidFill>
                <a:latin typeface="Tahoma" panose="020B0604030504040204" pitchFamily="34" charset="0"/>
              </a:rPr>
              <a:t>     </a:t>
            </a:r>
            <a:r>
              <a:rPr sz="2540" b="1" i="1">
                <a:solidFill>
                  <a:srgbClr val="3333CC"/>
                </a:solidFill>
                <a:latin typeface="Tahoma" panose="020B0604030504040204" pitchFamily="34" charset="0"/>
              </a:rPr>
              <a:t>{a,b,c}</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3333CC"/>
                </a:solidFill>
                <a:latin typeface="Tahoma" panose="020B0604030504040204" pitchFamily="34" charset="0"/>
              </a:rPr>
              <a:t>     {1,2,3}</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3333CC"/>
                </a:solidFill>
                <a:latin typeface="Tahoma" panose="020B0604030504040204" pitchFamily="34" charset="0"/>
              </a:rPr>
              <a:t>     {André,Marcio,Marcos}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114425"/>
          </a:xfrm>
        </p:spPr>
        <p:txBody>
          <a:bodyPr/>
          <a:lstStyle/>
          <a:p>
            <a:pPr algn="ctr"/>
            <a:r>
              <a:rPr lang="pt-BR" dirty="0">
                <a:sym typeface="+mn-ea"/>
              </a:rPr>
              <a:t>Análise de Regras de Associação</a:t>
            </a:r>
            <a:endParaRPr lang="pt-BR" altLang="en-US"/>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O banco de dados (dataset) é considerado uma coleção de transações, cada uma envolvendo um itemset.</a:t>
            </a:r>
          </a:p>
          <a:p>
            <a:r>
              <a:rPr lang="pt-BR" altLang="en-US"/>
              <a:t>Uma regra de associação tem a forma X =&gt; Y, indicando que, se um cliente compra X, ele ou ela também provavelmente comprará Y.</a:t>
            </a:r>
          </a:p>
          <a:p>
            <a:r>
              <a:rPr lang="pt-BR" altLang="en-US"/>
              <a:t>Em geral, qualquer regra de associação tem a forma LHS (lado esquerdo representado por X) e RHS (lado direito representado por Y).</a:t>
            </a:r>
          </a:p>
        </p:txBody>
      </p:sp>
      <p:pic>
        <p:nvPicPr>
          <p:cNvPr id="5" name="Imagem 4" descr="WhatsApp Image 2020-01-29 at 23.51.20"/>
          <p:cNvPicPr>
            <a:picLocks noChangeAspect="1"/>
          </p:cNvPicPr>
          <p:nvPr/>
        </p:nvPicPr>
        <p:blipFill>
          <a:blip r:embed="rId2"/>
          <a:stretch>
            <a:fillRect/>
          </a:stretch>
        </p:blipFill>
        <p:spPr>
          <a:xfrm>
            <a:off x="3331210" y="3936365"/>
            <a:ext cx="8307705" cy="28035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55297"/>
          <p:cNvSpPr>
            <a:spLocks noGrp="1"/>
          </p:cNvSpPr>
          <p:nvPr>
            <p:ph type="title"/>
          </p:nvPr>
        </p:nvSpPr>
        <p:spPr/>
        <p:txBody>
          <a:bodyPr lIns="0" tIns="0" rIns="0" bIns="0" anchor="ctr"/>
          <a:lstStyle/>
          <a:p>
            <a:pPr algn="ctr"/>
            <a:r>
              <a:rPr lang="pt-BR" altLang="x-none"/>
              <a:t>Exemplo</a:t>
            </a:r>
          </a:p>
        </p:txBody>
      </p:sp>
      <p:sp>
        <p:nvSpPr>
          <p:cNvPr id="55299" name="Espaço Reservado para Texto 55298"/>
          <p:cNvSpPr>
            <a:spLocks noGrp="1"/>
          </p:cNvSpPr>
          <p:nvPr>
            <p:ph type="body" idx="1"/>
          </p:nvPr>
        </p:nvSpPr>
        <p:spPr/>
        <p:txBody>
          <a:bodyPr lIns="0" tIns="0" rIns="0" bIns="0"/>
          <a:lstStyle/>
          <a:p>
            <a:r>
              <a:rPr lang="pt-BR" altLang="x-none" sz="3600"/>
              <a:t>Conjunto de itens:</a:t>
            </a:r>
          </a:p>
          <a:p>
            <a:pPr lvl="1">
              <a:buNone/>
            </a:pPr>
            <a:r>
              <a:rPr lang="pt-BR" altLang="x-none" sz="3200"/>
              <a:t>{produto1, produto2, produto3}</a:t>
            </a:r>
          </a:p>
          <a:p>
            <a:r>
              <a:rPr lang="pt-BR" altLang="x-none" sz="3600"/>
              <a:t>Conjunto de transações T (compras de clientes):</a:t>
            </a:r>
          </a:p>
          <a:p>
            <a:pPr lvl="1">
              <a:buNone/>
            </a:pPr>
            <a:r>
              <a:rPr lang="pt-BR" altLang="x-none" sz="3200"/>
              <a:t>t1:  produto1, produto2</a:t>
            </a:r>
          </a:p>
          <a:p>
            <a:pPr lvl="1">
              <a:buNone/>
            </a:pPr>
            <a:r>
              <a:rPr lang="pt-BR" altLang="x-none" sz="3200"/>
              <a:t>t2: produto1, produto2, produto3</a:t>
            </a:r>
          </a:p>
          <a:p>
            <a:pPr lvl="1">
              <a:buNone/>
            </a:pPr>
            <a:r>
              <a:rPr lang="pt-BR" altLang="x-none" sz="3200"/>
              <a:t>t3: produto2, produto3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O que podemos extrair dos dados?</a:t>
            </a:r>
          </a:p>
        </p:txBody>
      </p:sp>
      <p:pic>
        <p:nvPicPr>
          <p:cNvPr id="6" name="Espaço Reservado para Conteúdo 5" descr="Screenshot_2"/>
          <p:cNvPicPr>
            <a:picLocks noGrp="1" noChangeAspect="1"/>
          </p:cNvPicPr>
          <p:nvPr>
            <p:ph idx="1"/>
          </p:nvPr>
        </p:nvPicPr>
        <p:blipFill>
          <a:blip r:embed="rId2"/>
          <a:stretch>
            <a:fillRect/>
          </a:stretch>
        </p:blipFill>
        <p:spPr>
          <a:xfrm>
            <a:off x="3194685" y="1691005"/>
            <a:ext cx="8630285" cy="4634865"/>
          </a:xfrm>
          <a:prstGeom prst="rect">
            <a:avLst/>
          </a:prstGeom>
        </p:spPr>
      </p:pic>
      <p:sp>
        <p:nvSpPr>
          <p:cNvPr id="7" name="Caixa de Texto 6"/>
          <p:cNvSpPr txBox="1"/>
          <p:nvPr/>
        </p:nvSpPr>
        <p:spPr>
          <a:xfrm>
            <a:off x="358140" y="2485390"/>
            <a:ext cx="2656840" cy="3046095"/>
          </a:xfrm>
          <a:prstGeom prst="rect">
            <a:avLst/>
          </a:prstGeom>
          <a:noFill/>
        </p:spPr>
        <p:txBody>
          <a:bodyPr wrap="square" rtlCol="0">
            <a:spAutoFit/>
          </a:bodyPr>
          <a:lstStyle/>
          <a:p>
            <a:r>
              <a:rPr lang="pt-BR" altLang="en-US" sz="2400"/>
              <a:t>Quais outros insights nos dados podemos extrair além da consulta aos dados via SQL e por recursos de consulta de dados de alguns SGBD's??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Exemplo</a:t>
            </a:r>
          </a:p>
        </p:txBody>
      </p:sp>
      <p:sp>
        <p:nvSpPr>
          <p:cNvPr id="3" name="Espaço Reservado para Conteúdo 2"/>
          <p:cNvSpPr>
            <a:spLocks noGrp="1"/>
          </p:cNvSpPr>
          <p:nvPr>
            <p:ph sz="half" idx="1"/>
          </p:nvPr>
        </p:nvSpPr>
        <p:spPr/>
        <p:txBody>
          <a:bodyPr/>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a:sym typeface="+mn-ea"/>
              </a:rPr>
              <a:t>Itemset:         {a b c}</a:t>
            </a:r>
          </a:p>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a:sym typeface="+mn-ea"/>
              </a:rPr>
              <a:t>Regras:</a:t>
            </a:r>
          </a:p>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ltLang="en-US"/>
          </a:p>
        </p:txBody>
      </p:sp>
      <p:pic>
        <p:nvPicPr>
          <p:cNvPr id="4" name="Espaço Reservado para Conteúdo 3" descr="Screenshot_1"/>
          <p:cNvPicPr>
            <a:picLocks noGrp="1" noChangeAspect="1"/>
          </p:cNvPicPr>
          <p:nvPr>
            <p:ph sz="half" idx="2"/>
          </p:nvPr>
        </p:nvPicPr>
        <p:blipFill>
          <a:blip r:embed="rId2"/>
          <a:stretch>
            <a:fillRect/>
          </a:stretch>
        </p:blipFill>
        <p:spPr>
          <a:xfrm>
            <a:off x="2543810" y="2270760"/>
            <a:ext cx="2113280" cy="43935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Espaço Reservado para Texto 12288"/>
          <p:cNvSpPr>
            <a:spLocks noGrp="1"/>
          </p:cNvSpPr>
          <p:nvPr>
            <p:ph type="body" idx="4294967295"/>
          </p:nvPr>
        </p:nvSpPr>
        <p:spPr>
          <a:xfrm>
            <a:off x="2196071" y="1147801"/>
            <a:ext cx="7809939" cy="5079413"/>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Itemset  freqüente</a:t>
            </a:r>
          </a:p>
          <a:p>
            <a:pPr marL="341630" lvl="1" indent="-341630"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905">
                <a:latin typeface="Tahoma" panose="020B0604030504040204" pitchFamily="34" charset="0"/>
              </a:rPr>
              <a:t>  É um </a:t>
            </a:r>
            <a:r>
              <a:rPr sz="2905" i="1">
                <a:latin typeface="Tahoma" panose="020B0604030504040204" pitchFamily="34" charset="0"/>
              </a:rPr>
              <a:t>itemset</a:t>
            </a:r>
            <a:r>
              <a:rPr sz="2905">
                <a:latin typeface="Tahoma" panose="020B0604030504040204" pitchFamily="34" charset="0"/>
              </a:rPr>
              <a:t> com suporte maior ou igual a um suporte mínimo especificado pelo usuário.</a:t>
            </a:r>
          </a:p>
          <a:p>
            <a:pPr defTabSz="449580">
              <a:lnSpc>
                <a:spcPct val="102000"/>
              </a:lnSpc>
              <a:buClr>
                <a:srgbClr val="3333CC"/>
              </a:buClr>
              <a:buSzPct val="60000"/>
              <a:buFont typeface="Wingdings" panose="05000000000000000000"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  </a:t>
            </a:r>
            <a:r>
              <a:rPr>
                <a:solidFill>
                  <a:srgbClr val="FF0000"/>
                </a:solidFill>
                <a:latin typeface="Tahoma" panose="020B0604030504040204" pitchFamily="34" charset="0"/>
              </a:rPr>
              <a:t>Exemplo:</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000000"/>
                </a:solidFill>
                <a:latin typeface="Tahoma" panose="020B0604030504040204" pitchFamily="34" charset="0"/>
              </a:rPr>
              <a:t>Suporte Mínimo = 2 </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3333CC"/>
                </a:solidFill>
                <a:latin typeface="Tahoma" panose="020B0604030504040204" pitchFamily="34" charset="0"/>
              </a:rPr>
              <a:t>{ab}        </a:t>
            </a:r>
            <a:r>
              <a:rPr sz="2540" b="1" i="1">
                <a:solidFill>
                  <a:srgbClr val="000000"/>
                </a:solidFill>
                <a:latin typeface="Tahoma" panose="020B0604030504040204" pitchFamily="34" charset="0"/>
              </a:rPr>
              <a:t> Suporte = 3</a:t>
            </a:r>
          </a:p>
          <a:p>
            <a:pPr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b="1" i="1">
                <a:solidFill>
                  <a:srgbClr val="3333CC"/>
                </a:solidFill>
                <a:latin typeface="Tahoma" panose="020B0604030504040204" pitchFamily="34" charset="0"/>
              </a:rPr>
              <a:t>{ab}</a:t>
            </a:r>
            <a:r>
              <a:rPr sz="2540" b="1" i="1">
                <a:solidFill>
                  <a:srgbClr val="000000"/>
                </a:solidFill>
                <a:latin typeface="Tahoma" panose="020B0604030504040204" pitchFamily="34" charset="0"/>
              </a:rPr>
              <a:t> é um itemset freqüente</a:t>
            </a:r>
          </a:p>
        </p:txBody>
      </p:sp>
      <p:grpSp>
        <p:nvGrpSpPr>
          <p:cNvPr id="12290" name="Grupo 12289"/>
          <p:cNvGrpSpPr/>
          <p:nvPr/>
        </p:nvGrpSpPr>
        <p:grpSpPr>
          <a:xfrm>
            <a:off x="7698888" y="3335390"/>
            <a:ext cx="2180389" cy="2219273"/>
            <a:chOff x="4288" y="2316"/>
            <a:chExt cx="1514" cy="1541"/>
          </a:xfrm>
        </p:grpSpPr>
        <p:grpSp>
          <p:nvGrpSpPr>
            <p:cNvPr id="12291" name="Grupo 12290"/>
            <p:cNvGrpSpPr/>
            <p:nvPr/>
          </p:nvGrpSpPr>
          <p:grpSpPr>
            <a:xfrm>
              <a:off x="5335" y="3463"/>
              <a:ext cx="466" cy="394"/>
              <a:chOff x="5335" y="3463"/>
              <a:chExt cx="466" cy="394"/>
            </a:xfrm>
          </p:grpSpPr>
          <p:sp>
            <p:nvSpPr>
              <p:cNvPr id="12292" name="Retângulo arredondado 12291"/>
              <p:cNvSpPr/>
              <p:nvPr/>
            </p:nvSpPr>
            <p:spPr>
              <a:xfrm>
                <a:off x="5335" y="3463"/>
                <a:ext cx="466" cy="378"/>
              </a:xfrm>
              <a:prstGeom prst="roundRect">
                <a:avLst>
                  <a:gd name="adj" fmla="val 264"/>
                </a:avLst>
              </a:prstGeom>
              <a:noFill/>
              <a:ln w="9525">
                <a:noFill/>
              </a:ln>
            </p:spPr>
            <p:txBody>
              <a:bodyPr/>
              <a:lstStyle/>
              <a:p>
                <a:endParaRPr lang="pt-BR" altLang="en-US" sz="1635"/>
              </a:p>
            </p:txBody>
          </p:sp>
          <p:sp>
            <p:nvSpPr>
              <p:cNvPr id="12293" name="Caixa de Texto 12292"/>
              <p:cNvSpPr txBox="1"/>
              <p:nvPr/>
            </p:nvSpPr>
            <p:spPr>
              <a:xfrm>
                <a:off x="5335" y="3463"/>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2294" name="Grupo 12293"/>
            <p:cNvGrpSpPr/>
            <p:nvPr/>
          </p:nvGrpSpPr>
          <p:grpSpPr>
            <a:xfrm>
              <a:off x="4812" y="3463"/>
              <a:ext cx="524" cy="394"/>
              <a:chOff x="4812" y="3463"/>
              <a:chExt cx="524" cy="394"/>
            </a:xfrm>
          </p:grpSpPr>
          <p:sp>
            <p:nvSpPr>
              <p:cNvPr id="12295" name="Retângulo arredondado 12294"/>
              <p:cNvSpPr/>
              <p:nvPr/>
            </p:nvSpPr>
            <p:spPr>
              <a:xfrm>
                <a:off x="4812" y="3463"/>
                <a:ext cx="524" cy="378"/>
              </a:xfrm>
              <a:prstGeom prst="roundRect">
                <a:avLst>
                  <a:gd name="adj" fmla="val 264"/>
                </a:avLst>
              </a:prstGeom>
              <a:noFill/>
              <a:ln w="9525">
                <a:noFill/>
              </a:ln>
            </p:spPr>
            <p:txBody>
              <a:bodyPr/>
              <a:lstStyle/>
              <a:p>
                <a:endParaRPr lang="pt-BR" altLang="en-US" sz="1635"/>
              </a:p>
            </p:txBody>
          </p:sp>
          <p:sp>
            <p:nvSpPr>
              <p:cNvPr id="12296" name="Caixa de Texto 12295"/>
              <p:cNvSpPr txBox="1"/>
              <p:nvPr/>
            </p:nvSpPr>
            <p:spPr>
              <a:xfrm>
                <a:off x="4812" y="3463"/>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2297" name="Grupo 12296"/>
            <p:cNvGrpSpPr/>
            <p:nvPr/>
          </p:nvGrpSpPr>
          <p:grpSpPr>
            <a:xfrm>
              <a:off x="4288" y="3463"/>
              <a:ext cx="524" cy="394"/>
              <a:chOff x="4288" y="3463"/>
              <a:chExt cx="524" cy="394"/>
            </a:xfrm>
          </p:grpSpPr>
          <p:sp>
            <p:nvSpPr>
              <p:cNvPr id="12298" name="Retângulo arredondado 12297"/>
              <p:cNvSpPr/>
              <p:nvPr/>
            </p:nvSpPr>
            <p:spPr>
              <a:xfrm>
                <a:off x="4288" y="3463"/>
                <a:ext cx="524" cy="378"/>
              </a:xfrm>
              <a:prstGeom prst="roundRect">
                <a:avLst>
                  <a:gd name="adj" fmla="val 264"/>
                </a:avLst>
              </a:prstGeom>
              <a:noFill/>
              <a:ln w="9525">
                <a:noFill/>
              </a:ln>
            </p:spPr>
            <p:txBody>
              <a:bodyPr/>
              <a:lstStyle/>
              <a:p>
                <a:endParaRPr lang="pt-BR" altLang="en-US" sz="1635"/>
              </a:p>
            </p:txBody>
          </p:sp>
          <p:sp>
            <p:nvSpPr>
              <p:cNvPr id="12299" name="Caixa de Texto 12298"/>
              <p:cNvSpPr txBox="1"/>
              <p:nvPr/>
            </p:nvSpPr>
            <p:spPr>
              <a:xfrm>
                <a:off x="4288" y="3463"/>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2300" name="Grupo 12299"/>
            <p:cNvGrpSpPr/>
            <p:nvPr/>
          </p:nvGrpSpPr>
          <p:grpSpPr>
            <a:xfrm>
              <a:off x="5335" y="3075"/>
              <a:ext cx="466" cy="394"/>
              <a:chOff x="5335" y="3075"/>
              <a:chExt cx="466" cy="394"/>
            </a:xfrm>
          </p:grpSpPr>
          <p:sp>
            <p:nvSpPr>
              <p:cNvPr id="12301" name="Retângulo arredondado 12300"/>
              <p:cNvSpPr/>
              <p:nvPr/>
            </p:nvSpPr>
            <p:spPr>
              <a:xfrm>
                <a:off x="5335" y="3075"/>
                <a:ext cx="466" cy="389"/>
              </a:xfrm>
              <a:prstGeom prst="roundRect">
                <a:avLst>
                  <a:gd name="adj" fmla="val 255"/>
                </a:avLst>
              </a:prstGeom>
              <a:noFill/>
              <a:ln w="9525">
                <a:noFill/>
              </a:ln>
            </p:spPr>
            <p:txBody>
              <a:bodyPr/>
              <a:lstStyle/>
              <a:p>
                <a:endParaRPr lang="pt-BR" altLang="en-US" sz="1635"/>
              </a:p>
            </p:txBody>
          </p:sp>
          <p:sp>
            <p:nvSpPr>
              <p:cNvPr id="12302" name="Caixa de Texto 12301"/>
              <p:cNvSpPr txBox="1"/>
              <p:nvPr/>
            </p:nvSpPr>
            <p:spPr>
              <a:xfrm>
                <a:off x="5335" y="3075"/>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e</a:t>
                </a:r>
              </a:p>
            </p:txBody>
          </p:sp>
        </p:grpSp>
        <p:grpSp>
          <p:nvGrpSpPr>
            <p:cNvPr id="12303" name="Grupo 12302"/>
            <p:cNvGrpSpPr/>
            <p:nvPr/>
          </p:nvGrpSpPr>
          <p:grpSpPr>
            <a:xfrm>
              <a:off x="4812" y="3075"/>
              <a:ext cx="524" cy="394"/>
              <a:chOff x="4812" y="3075"/>
              <a:chExt cx="524" cy="394"/>
            </a:xfrm>
          </p:grpSpPr>
          <p:sp>
            <p:nvSpPr>
              <p:cNvPr id="12304" name="Retângulo arredondado 12303"/>
              <p:cNvSpPr/>
              <p:nvPr/>
            </p:nvSpPr>
            <p:spPr>
              <a:xfrm>
                <a:off x="4812" y="3075"/>
                <a:ext cx="524" cy="389"/>
              </a:xfrm>
              <a:prstGeom prst="roundRect">
                <a:avLst>
                  <a:gd name="adj" fmla="val 255"/>
                </a:avLst>
              </a:prstGeom>
              <a:noFill/>
              <a:ln w="9525">
                <a:noFill/>
              </a:ln>
            </p:spPr>
            <p:txBody>
              <a:bodyPr/>
              <a:lstStyle/>
              <a:p>
                <a:endParaRPr lang="pt-BR" altLang="en-US" sz="1635"/>
              </a:p>
            </p:txBody>
          </p:sp>
          <p:sp>
            <p:nvSpPr>
              <p:cNvPr id="12305" name="Caixa de Texto 12304"/>
              <p:cNvSpPr txBox="1"/>
              <p:nvPr/>
            </p:nvSpPr>
            <p:spPr>
              <a:xfrm>
                <a:off x="4812" y="3075"/>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2306" name="Grupo 12305"/>
            <p:cNvGrpSpPr/>
            <p:nvPr/>
          </p:nvGrpSpPr>
          <p:grpSpPr>
            <a:xfrm>
              <a:off x="4288" y="3075"/>
              <a:ext cx="524" cy="394"/>
              <a:chOff x="4288" y="3075"/>
              <a:chExt cx="524" cy="394"/>
            </a:xfrm>
          </p:grpSpPr>
          <p:sp>
            <p:nvSpPr>
              <p:cNvPr id="12307" name="Retângulo arredondado 12306"/>
              <p:cNvSpPr/>
              <p:nvPr/>
            </p:nvSpPr>
            <p:spPr>
              <a:xfrm>
                <a:off x="4288" y="3075"/>
                <a:ext cx="524" cy="389"/>
              </a:xfrm>
              <a:prstGeom prst="roundRect">
                <a:avLst>
                  <a:gd name="adj" fmla="val 255"/>
                </a:avLst>
              </a:prstGeom>
              <a:noFill/>
              <a:ln w="9525">
                <a:noFill/>
              </a:ln>
            </p:spPr>
            <p:txBody>
              <a:bodyPr/>
              <a:lstStyle/>
              <a:p>
                <a:endParaRPr lang="pt-BR" altLang="en-US" sz="1635"/>
              </a:p>
            </p:txBody>
          </p:sp>
          <p:sp>
            <p:nvSpPr>
              <p:cNvPr id="12308" name="Caixa de Texto 12307"/>
              <p:cNvSpPr txBox="1"/>
              <p:nvPr/>
            </p:nvSpPr>
            <p:spPr>
              <a:xfrm>
                <a:off x="4288" y="3075"/>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2309" name="Grupo 12308"/>
            <p:cNvGrpSpPr/>
            <p:nvPr/>
          </p:nvGrpSpPr>
          <p:grpSpPr>
            <a:xfrm>
              <a:off x="5335" y="2693"/>
              <a:ext cx="466" cy="394"/>
              <a:chOff x="5335" y="2693"/>
              <a:chExt cx="466" cy="394"/>
            </a:xfrm>
          </p:grpSpPr>
          <p:sp>
            <p:nvSpPr>
              <p:cNvPr id="12310" name="Retângulo arredondado 12309"/>
              <p:cNvSpPr/>
              <p:nvPr/>
            </p:nvSpPr>
            <p:spPr>
              <a:xfrm>
                <a:off x="5335" y="2693"/>
                <a:ext cx="466" cy="382"/>
              </a:xfrm>
              <a:prstGeom prst="roundRect">
                <a:avLst>
                  <a:gd name="adj" fmla="val 259"/>
                </a:avLst>
              </a:prstGeom>
              <a:noFill/>
              <a:ln w="9525">
                <a:noFill/>
              </a:ln>
            </p:spPr>
            <p:txBody>
              <a:bodyPr/>
              <a:lstStyle/>
              <a:p>
                <a:endParaRPr lang="pt-BR" altLang="en-US" sz="1635"/>
              </a:p>
            </p:txBody>
          </p:sp>
          <p:sp>
            <p:nvSpPr>
              <p:cNvPr id="12311" name="Caixa de Texto 12310"/>
              <p:cNvSpPr txBox="1"/>
              <p:nvPr/>
            </p:nvSpPr>
            <p:spPr>
              <a:xfrm>
                <a:off x="5335" y="2693"/>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2312" name="Grupo 12311"/>
            <p:cNvGrpSpPr/>
            <p:nvPr/>
          </p:nvGrpSpPr>
          <p:grpSpPr>
            <a:xfrm>
              <a:off x="4812" y="2693"/>
              <a:ext cx="524" cy="394"/>
              <a:chOff x="4812" y="2693"/>
              <a:chExt cx="524" cy="394"/>
            </a:xfrm>
          </p:grpSpPr>
          <p:sp>
            <p:nvSpPr>
              <p:cNvPr id="12313" name="Retângulo arredondado 12312"/>
              <p:cNvSpPr/>
              <p:nvPr/>
            </p:nvSpPr>
            <p:spPr>
              <a:xfrm>
                <a:off x="4812" y="2693"/>
                <a:ext cx="524" cy="382"/>
              </a:xfrm>
              <a:prstGeom prst="roundRect">
                <a:avLst>
                  <a:gd name="adj" fmla="val 259"/>
                </a:avLst>
              </a:prstGeom>
              <a:noFill/>
              <a:ln w="9525">
                <a:noFill/>
              </a:ln>
            </p:spPr>
            <p:txBody>
              <a:bodyPr/>
              <a:lstStyle/>
              <a:p>
                <a:endParaRPr lang="pt-BR" altLang="en-US" sz="1635"/>
              </a:p>
            </p:txBody>
          </p:sp>
          <p:sp>
            <p:nvSpPr>
              <p:cNvPr id="12314" name="Caixa de Texto 12313"/>
              <p:cNvSpPr txBox="1"/>
              <p:nvPr/>
            </p:nvSpPr>
            <p:spPr>
              <a:xfrm>
                <a:off x="4812" y="2693"/>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2315" name="Grupo 12314"/>
            <p:cNvGrpSpPr/>
            <p:nvPr/>
          </p:nvGrpSpPr>
          <p:grpSpPr>
            <a:xfrm>
              <a:off x="4288" y="2693"/>
              <a:ext cx="524" cy="394"/>
              <a:chOff x="4288" y="2693"/>
              <a:chExt cx="524" cy="394"/>
            </a:xfrm>
          </p:grpSpPr>
          <p:sp>
            <p:nvSpPr>
              <p:cNvPr id="12316" name="Retângulo arredondado 12315"/>
              <p:cNvSpPr/>
              <p:nvPr/>
            </p:nvSpPr>
            <p:spPr>
              <a:xfrm>
                <a:off x="4288" y="2693"/>
                <a:ext cx="524" cy="382"/>
              </a:xfrm>
              <a:prstGeom prst="roundRect">
                <a:avLst>
                  <a:gd name="adj" fmla="val 259"/>
                </a:avLst>
              </a:prstGeom>
              <a:noFill/>
              <a:ln w="9525">
                <a:noFill/>
              </a:ln>
            </p:spPr>
            <p:txBody>
              <a:bodyPr/>
              <a:lstStyle/>
              <a:p>
                <a:endParaRPr lang="pt-BR" altLang="en-US" sz="1635"/>
              </a:p>
            </p:txBody>
          </p:sp>
          <p:sp>
            <p:nvSpPr>
              <p:cNvPr id="12317" name="Caixa de Texto 12316"/>
              <p:cNvSpPr txBox="1"/>
              <p:nvPr/>
            </p:nvSpPr>
            <p:spPr>
              <a:xfrm>
                <a:off x="4288" y="2693"/>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2318" name="Grupo 12317"/>
            <p:cNvGrpSpPr/>
            <p:nvPr/>
          </p:nvGrpSpPr>
          <p:grpSpPr>
            <a:xfrm>
              <a:off x="5335" y="2316"/>
              <a:ext cx="466" cy="394"/>
              <a:chOff x="5335" y="2316"/>
              <a:chExt cx="466" cy="394"/>
            </a:xfrm>
          </p:grpSpPr>
          <p:sp>
            <p:nvSpPr>
              <p:cNvPr id="12319" name="Retângulo arredondado 12318"/>
              <p:cNvSpPr/>
              <p:nvPr/>
            </p:nvSpPr>
            <p:spPr>
              <a:xfrm>
                <a:off x="5335" y="2316"/>
                <a:ext cx="466" cy="378"/>
              </a:xfrm>
              <a:prstGeom prst="roundRect">
                <a:avLst>
                  <a:gd name="adj" fmla="val 264"/>
                </a:avLst>
              </a:prstGeom>
              <a:solidFill>
                <a:srgbClr val="FFFFE1"/>
              </a:solidFill>
              <a:ln w="9525">
                <a:noFill/>
              </a:ln>
            </p:spPr>
            <p:txBody>
              <a:bodyPr/>
              <a:lstStyle/>
              <a:p>
                <a:endParaRPr lang="pt-BR" altLang="en-US" sz="1635"/>
              </a:p>
            </p:txBody>
          </p:sp>
          <p:sp>
            <p:nvSpPr>
              <p:cNvPr id="12320" name="Caixa de Texto 12319"/>
              <p:cNvSpPr txBox="1"/>
              <p:nvPr/>
            </p:nvSpPr>
            <p:spPr>
              <a:xfrm>
                <a:off x="5335" y="2316"/>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X3</a:t>
                </a:r>
              </a:p>
            </p:txBody>
          </p:sp>
        </p:grpSp>
        <p:grpSp>
          <p:nvGrpSpPr>
            <p:cNvPr id="12321" name="Grupo 12320"/>
            <p:cNvGrpSpPr/>
            <p:nvPr/>
          </p:nvGrpSpPr>
          <p:grpSpPr>
            <a:xfrm>
              <a:off x="4812" y="2316"/>
              <a:ext cx="524" cy="394"/>
              <a:chOff x="4812" y="2316"/>
              <a:chExt cx="524" cy="394"/>
            </a:xfrm>
          </p:grpSpPr>
          <p:sp>
            <p:nvSpPr>
              <p:cNvPr id="12322" name="Retângulo arredondado 12321"/>
              <p:cNvSpPr/>
              <p:nvPr/>
            </p:nvSpPr>
            <p:spPr>
              <a:xfrm>
                <a:off x="4812" y="2316"/>
                <a:ext cx="524" cy="378"/>
              </a:xfrm>
              <a:prstGeom prst="roundRect">
                <a:avLst>
                  <a:gd name="adj" fmla="val 264"/>
                </a:avLst>
              </a:prstGeom>
              <a:solidFill>
                <a:srgbClr val="FFFFE1"/>
              </a:solidFill>
              <a:ln w="9525">
                <a:noFill/>
              </a:ln>
            </p:spPr>
            <p:txBody>
              <a:bodyPr/>
              <a:lstStyle/>
              <a:p>
                <a:endParaRPr lang="pt-BR" altLang="en-US" sz="1635"/>
              </a:p>
            </p:txBody>
          </p:sp>
          <p:sp>
            <p:nvSpPr>
              <p:cNvPr id="12323" name="Caixa de Texto 12322"/>
              <p:cNvSpPr txBox="1"/>
              <p:nvPr/>
            </p:nvSpPr>
            <p:spPr>
              <a:xfrm>
                <a:off x="4812" y="2316"/>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X2</a:t>
                </a:r>
              </a:p>
            </p:txBody>
          </p:sp>
        </p:grpSp>
        <p:grpSp>
          <p:nvGrpSpPr>
            <p:cNvPr id="12324" name="Grupo 12323"/>
            <p:cNvGrpSpPr/>
            <p:nvPr/>
          </p:nvGrpSpPr>
          <p:grpSpPr>
            <a:xfrm>
              <a:off x="4288" y="2316"/>
              <a:ext cx="524" cy="394"/>
              <a:chOff x="4288" y="2316"/>
              <a:chExt cx="524" cy="394"/>
            </a:xfrm>
          </p:grpSpPr>
          <p:sp>
            <p:nvSpPr>
              <p:cNvPr id="12325" name="Retângulo arredondado 12324"/>
              <p:cNvSpPr/>
              <p:nvPr/>
            </p:nvSpPr>
            <p:spPr>
              <a:xfrm>
                <a:off x="4288" y="2316"/>
                <a:ext cx="524" cy="378"/>
              </a:xfrm>
              <a:prstGeom prst="roundRect">
                <a:avLst>
                  <a:gd name="adj" fmla="val 264"/>
                </a:avLst>
              </a:prstGeom>
              <a:solidFill>
                <a:srgbClr val="FFFFE1"/>
              </a:solidFill>
              <a:ln w="9525">
                <a:noFill/>
              </a:ln>
            </p:spPr>
            <p:txBody>
              <a:bodyPr/>
              <a:lstStyle/>
              <a:p>
                <a:endParaRPr lang="pt-BR" altLang="en-US" sz="1635"/>
              </a:p>
            </p:txBody>
          </p:sp>
          <p:sp>
            <p:nvSpPr>
              <p:cNvPr id="12326" name="Caixa de Texto 12325"/>
              <p:cNvSpPr txBox="1"/>
              <p:nvPr/>
            </p:nvSpPr>
            <p:spPr>
              <a:xfrm>
                <a:off x="4288" y="2316"/>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X1</a:t>
                </a:r>
              </a:p>
            </p:txBody>
          </p:sp>
        </p:grpSp>
        <p:sp>
          <p:nvSpPr>
            <p:cNvPr id="12327" name="Conector Reto 12326"/>
            <p:cNvSpPr/>
            <p:nvPr/>
          </p:nvSpPr>
          <p:spPr>
            <a:xfrm>
              <a:off x="4288" y="2316"/>
              <a:ext cx="1514" cy="1"/>
            </a:xfrm>
            <a:prstGeom prst="line">
              <a:avLst/>
            </a:prstGeom>
            <a:ln w="28440" cap="flat" cmpd="sng">
              <a:solidFill>
                <a:srgbClr val="000000"/>
              </a:solidFill>
              <a:prstDash val="solid"/>
              <a:headEnd type="none" w="med" len="med"/>
              <a:tailEnd type="none" w="med" len="med"/>
            </a:ln>
          </p:spPr>
        </p:sp>
        <p:sp>
          <p:nvSpPr>
            <p:cNvPr id="12328" name="Conector Reto 12327"/>
            <p:cNvSpPr/>
            <p:nvPr/>
          </p:nvSpPr>
          <p:spPr>
            <a:xfrm>
              <a:off x="4288" y="2693"/>
              <a:ext cx="1514" cy="1"/>
            </a:xfrm>
            <a:prstGeom prst="line">
              <a:avLst/>
            </a:prstGeom>
            <a:ln w="12600" cap="flat" cmpd="sng">
              <a:solidFill>
                <a:srgbClr val="000000"/>
              </a:solidFill>
              <a:prstDash val="solid"/>
              <a:headEnd type="none" w="med" len="med"/>
              <a:tailEnd type="none" w="med" len="med"/>
            </a:ln>
          </p:spPr>
        </p:sp>
        <p:sp>
          <p:nvSpPr>
            <p:cNvPr id="12329" name="Conector Reto 12328"/>
            <p:cNvSpPr/>
            <p:nvPr/>
          </p:nvSpPr>
          <p:spPr>
            <a:xfrm>
              <a:off x="4288" y="3075"/>
              <a:ext cx="1514" cy="1"/>
            </a:xfrm>
            <a:prstGeom prst="line">
              <a:avLst/>
            </a:prstGeom>
            <a:ln w="12600" cap="flat" cmpd="sng">
              <a:solidFill>
                <a:srgbClr val="000000"/>
              </a:solidFill>
              <a:prstDash val="solid"/>
              <a:headEnd type="none" w="med" len="med"/>
              <a:tailEnd type="none" w="med" len="med"/>
            </a:ln>
          </p:spPr>
        </p:sp>
        <p:sp>
          <p:nvSpPr>
            <p:cNvPr id="12330" name="Conector Reto 12329"/>
            <p:cNvSpPr/>
            <p:nvPr/>
          </p:nvSpPr>
          <p:spPr>
            <a:xfrm>
              <a:off x="4288" y="3463"/>
              <a:ext cx="1514" cy="1"/>
            </a:xfrm>
            <a:prstGeom prst="line">
              <a:avLst/>
            </a:prstGeom>
            <a:ln w="12600" cap="flat" cmpd="sng">
              <a:solidFill>
                <a:srgbClr val="000000"/>
              </a:solidFill>
              <a:prstDash val="solid"/>
              <a:headEnd type="none" w="med" len="med"/>
              <a:tailEnd type="none" w="med" len="med"/>
            </a:ln>
          </p:spPr>
        </p:sp>
        <p:sp>
          <p:nvSpPr>
            <p:cNvPr id="12331" name="Conector Reto 12330"/>
            <p:cNvSpPr/>
            <p:nvPr/>
          </p:nvSpPr>
          <p:spPr>
            <a:xfrm>
              <a:off x="4288" y="3841"/>
              <a:ext cx="1514" cy="1"/>
            </a:xfrm>
            <a:prstGeom prst="line">
              <a:avLst/>
            </a:prstGeom>
            <a:ln w="28440" cap="flat" cmpd="sng">
              <a:solidFill>
                <a:srgbClr val="000000"/>
              </a:solidFill>
              <a:prstDash val="solid"/>
              <a:headEnd type="none" w="med" len="med"/>
              <a:tailEnd type="none" w="med" len="med"/>
            </a:ln>
          </p:spPr>
        </p:sp>
        <p:sp>
          <p:nvSpPr>
            <p:cNvPr id="12332" name="Conector Reto 12331"/>
            <p:cNvSpPr/>
            <p:nvPr/>
          </p:nvSpPr>
          <p:spPr>
            <a:xfrm>
              <a:off x="4288" y="2316"/>
              <a:ext cx="1" cy="1525"/>
            </a:xfrm>
            <a:prstGeom prst="line">
              <a:avLst/>
            </a:prstGeom>
            <a:ln w="28440" cap="flat" cmpd="sng">
              <a:solidFill>
                <a:srgbClr val="000000"/>
              </a:solidFill>
              <a:prstDash val="solid"/>
              <a:headEnd type="none" w="med" len="med"/>
              <a:tailEnd type="none" w="med" len="med"/>
            </a:ln>
          </p:spPr>
        </p:sp>
        <p:sp>
          <p:nvSpPr>
            <p:cNvPr id="12333" name="Conector Reto 12332"/>
            <p:cNvSpPr/>
            <p:nvPr/>
          </p:nvSpPr>
          <p:spPr>
            <a:xfrm>
              <a:off x="4812" y="2316"/>
              <a:ext cx="1" cy="1525"/>
            </a:xfrm>
            <a:prstGeom prst="line">
              <a:avLst/>
            </a:prstGeom>
            <a:ln w="12600" cap="flat" cmpd="sng">
              <a:solidFill>
                <a:srgbClr val="000000"/>
              </a:solidFill>
              <a:prstDash val="solid"/>
              <a:headEnd type="none" w="med" len="med"/>
              <a:tailEnd type="none" w="med" len="med"/>
            </a:ln>
          </p:spPr>
        </p:sp>
        <p:sp>
          <p:nvSpPr>
            <p:cNvPr id="12334" name="Conector Reto 12333"/>
            <p:cNvSpPr/>
            <p:nvPr/>
          </p:nvSpPr>
          <p:spPr>
            <a:xfrm>
              <a:off x="5335" y="2316"/>
              <a:ext cx="1" cy="1525"/>
            </a:xfrm>
            <a:prstGeom prst="line">
              <a:avLst/>
            </a:prstGeom>
            <a:ln w="12600" cap="flat" cmpd="sng">
              <a:solidFill>
                <a:srgbClr val="000000"/>
              </a:solidFill>
              <a:prstDash val="solid"/>
              <a:headEnd type="none" w="med" len="med"/>
              <a:tailEnd type="none" w="med" len="med"/>
            </a:ln>
          </p:spPr>
        </p:sp>
        <p:sp>
          <p:nvSpPr>
            <p:cNvPr id="12335" name="Conector Reto 12334"/>
            <p:cNvSpPr/>
            <p:nvPr/>
          </p:nvSpPr>
          <p:spPr>
            <a:xfrm>
              <a:off x="5801" y="2316"/>
              <a:ext cx="1" cy="1525"/>
            </a:xfrm>
            <a:prstGeom prst="line">
              <a:avLst/>
            </a:prstGeom>
            <a:ln w="28440" cap="flat" cmpd="sng">
              <a:solidFill>
                <a:srgbClr val="000000"/>
              </a:solidFill>
              <a:prstDash val="solid"/>
              <a:headEnd type="none" w="med" len="med"/>
              <a:tailEnd type="none" w="med" len="med"/>
            </a:ln>
          </p:spPr>
        </p:sp>
      </p:gr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dirty="0"/>
              <a:t>Análise de Regras de Associação</a:t>
            </a:r>
          </a:p>
        </p:txBody>
      </p:sp>
      <p:sp>
        <p:nvSpPr>
          <p:cNvPr id="3" name="Espaço Reservado para Conteúdo 2"/>
          <p:cNvSpPr>
            <a:spLocks noGrp="1"/>
          </p:cNvSpPr>
          <p:nvPr>
            <p:ph idx="1"/>
          </p:nvPr>
        </p:nvSpPr>
        <p:spPr/>
        <p:txBody>
          <a:bodyPr/>
          <a:lstStyle/>
          <a:p>
            <a:r>
              <a:rPr lang="pt-BR" dirty="0"/>
              <a:t>Uma regra de associação é um padrão da forma X </a:t>
            </a:r>
            <a:r>
              <a:rPr lang="pt-BR" dirty="0">
                <a:sym typeface="Wingdings" panose="05000000000000000000" pitchFamily="2" charset="2"/>
              </a:rPr>
              <a:t></a:t>
            </a:r>
            <a:r>
              <a:rPr lang="pt-BR" dirty="0"/>
              <a:t> Y , onde X e Y são conjuntos de valores</a:t>
            </a:r>
          </a:p>
          <a:p>
            <a:pPr lvl="1"/>
            <a:r>
              <a:rPr lang="pt-BR" dirty="0"/>
              <a:t>Artigos comprados por um cliente</a:t>
            </a:r>
          </a:p>
          <a:p>
            <a:pPr lvl="1"/>
            <a:r>
              <a:rPr lang="pt-BR" dirty="0"/>
              <a:t>Sintomas apresentados por um paciente (diagnóstico)</a:t>
            </a:r>
          </a:p>
          <a:p>
            <a:endParaRPr lang="pt-BR"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4" y="3933056"/>
            <a:ext cx="2664296" cy="1885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1624" y="4175853"/>
            <a:ext cx="216024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eta para a direita 4"/>
          <p:cNvSpPr/>
          <p:nvPr/>
        </p:nvSpPr>
        <p:spPr>
          <a:xfrm>
            <a:off x="5344689" y="4673400"/>
            <a:ext cx="1152128" cy="5825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114425"/>
          </a:xfrm>
        </p:spPr>
        <p:txBody>
          <a:bodyPr/>
          <a:lstStyle/>
          <a:p>
            <a:pPr algn="ctr"/>
            <a:r>
              <a:rPr lang="pt-BR" dirty="0">
                <a:sym typeface="+mn-ea"/>
              </a:rPr>
              <a:t>Análise de Regras de Associação</a:t>
            </a:r>
            <a:endParaRPr lang="pt-BR" altLang="en-US"/>
          </a:p>
        </p:txBody>
      </p:sp>
      <p:sp>
        <p:nvSpPr>
          <p:cNvPr id="3" name="Espaço Reservado para Conteúdo 2"/>
          <p:cNvSpPr>
            <a:spLocks noGrp="1"/>
          </p:cNvSpPr>
          <p:nvPr>
            <p:ph sz="half" idx="1"/>
          </p:nvPr>
        </p:nvSpPr>
        <p:spPr>
          <a:xfrm>
            <a:off x="854075" y="1825625"/>
            <a:ext cx="10516235" cy="4791075"/>
          </a:xfrm>
        </p:spPr>
        <p:txBody>
          <a:bodyPr>
            <a:normAutofit lnSpcReduction="20000"/>
          </a:bodyPr>
          <a:lstStyle/>
          <a:p>
            <a:r>
              <a:rPr lang="pt-BR" altLang="en-US"/>
              <a:t>O conjunto LHS U RHS é chamado de itemset.</a:t>
            </a:r>
          </a:p>
          <a:p>
            <a:r>
              <a:rPr lang="pt-BR" altLang="en-US"/>
              <a:t>Para que uma regra de associação seja de interesse para um minerador de dados, a regra deve satisfazer alguma medidade de interesse.</a:t>
            </a:r>
          </a:p>
          <a:p>
            <a:r>
              <a:rPr lang="pt-BR" altLang="en-US"/>
              <a:t>Duas medidas de interesse comuns são suporte e confiança.</a:t>
            </a:r>
          </a:p>
          <a:p>
            <a:pPr marL="0" indent="0">
              <a:buNone/>
            </a:pPr>
            <a:r>
              <a:rPr lang="pt-BR" altLang="en-US" b="1"/>
              <a:t>Suporte:</a:t>
            </a:r>
            <a:r>
              <a:rPr lang="pt-BR" altLang="en-US"/>
              <a:t> frequência com que um itemset específico ocorre no banco de dados. Ou seja, o suporte é o percentual de transações que contêm todos os itens do itemset. Outro termo para suporte é a prevalência da regra.</a:t>
            </a:r>
          </a:p>
          <a:p>
            <a:pPr marL="0" indent="0">
              <a:buNone/>
            </a:pPr>
            <a:r>
              <a:rPr lang="pt-BR" altLang="en-US" b="1"/>
              <a:t>Confiança:</a:t>
            </a:r>
            <a:r>
              <a:rPr lang="pt-BR" altLang="en-US"/>
              <a:t> podemos pensar nela como a probabilidade de que os itens no RHS sejam comprados, dado que os itens no LHS são comprados por um cliente. Outro termo para confiança é força da regra.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Espaço Reservado para Texto 11264"/>
          <p:cNvSpPr>
            <a:spLocks noGrp="1"/>
          </p:cNvSpPr>
          <p:nvPr>
            <p:ph type="body" idx="4294967295"/>
          </p:nvPr>
        </p:nvSpPr>
        <p:spPr>
          <a:xfrm>
            <a:off x="2196071" y="898654"/>
            <a:ext cx="7809939" cy="5607949"/>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Suporte</a:t>
            </a:r>
          </a:p>
          <a:p>
            <a:pPr lvl="1" defTabSz="449580">
              <a:buFont typeface="Wingdings" panose="05000000000000000000" charset="0"/>
              <a:buChar char="ü"/>
              <a:tabLst>
                <a:tab pos="723900" algn="l"/>
                <a:tab pos="1447800" algn="l"/>
                <a:tab pos="2171700" algn="l"/>
                <a:tab pos="2895600" algn="l"/>
                <a:tab pos="3619500" algn="l"/>
                <a:tab pos="4343400" algn="l"/>
                <a:tab pos="5067300" algn="l"/>
                <a:tab pos="5791200" algn="l"/>
                <a:tab pos="6515100" algn="l"/>
                <a:tab pos="7239000" algn="l"/>
                <a:tab pos="7962900" algn="l"/>
              </a:tabLst>
            </a:pPr>
            <a:r>
              <a:rPr sz="3200"/>
              <a:t>  Indica a freqüência com que um itemset ou com que LHS e RHS ocorrem juntos no conjunto de dados.</a:t>
            </a:r>
          </a:p>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  Exemplos:</a:t>
            </a:r>
          </a:p>
          <a:p>
            <a:pPr lvl="1" defTabSz="449580">
              <a:buFont typeface="Wingdings" panose="05000000000000000000" charset="0"/>
              <a:buChar char="ü"/>
              <a:tabLst>
                <a:tab pos="723900" algn="l"/>
                <a:tab pos="1447800" algn="l"/>
                <a:tab pos="2171700" algn="l"/>
                <a:tab pos="2895600" algn="l"/>
                <a:tab pos="3619500" algn="l"/>
                <a:tab pos="4343400" algn="l"/>
                <a:tab pos="5067300" algn="l"/>
                <a:tab pos="5791200" algn="l"/>
                <a:tab pos="6515100" algn="l"/>
                <a:tab pos="7239000" algn="l"/>
                <a:tab pos="7962900" algn="l"/>
              </a:tabLst>
            </a:pPr>
            <a:r>
              <a:rPr sz="3200"/>
              <a:t>Itemset: </a:t>
            </a:r>
          </a:p>
          <a:p>
            <a:pPr lvl="2" defTabSz="44958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800"/>
              <a:t>  {be}            Suporte = 1</a:t>
            </a:r>
          </a:p>
          <a:p>
            <a:pPr lvl="1" defTabSz="449580">
              <a:buFont typeface="Wingdings" panose="05000000000000000000" charset="0"/>
              <a:buChar char="ü"/>
              <a:tabLst>
                <a:tab pos="723900" algn="l"/>
                <a:tab pos="1447800" algn="l"/>
                <a:tab pos="2171700" algn="l"/>
                <a:tab pos="2895600" algn="l"/>
                <a:tab pos="3619500" algn="l"/>
                <a:tab pos="4343400" algn="l"/>
                <a:tab pos="5067300" algn="l"/>
                <a:tab pos="5791200" algn="l"/>
                <a:tab pos="6515100" algn="l"/>
                <a:tab pos="7239000" algn="l"/>
                <a:tab pos="7962900" algn="l"/>
              </a:tabLst>
            </a:pPr>
            <a:r>
              <a:rPr sz="3200"/>
              <a:t>Regra: </a:t>
            </a:r>
          </a:p>
          <a:p>
            <a:pPr lvl="2" defTabSz="44958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800"/>
              <a:t>  ab -&gt; c = {abc}     Suporte = 2    </a:t>
            </a:r>
            <a:r>
              <a:t> </a:t>
            </a:r>
          </a:p>
        </p:txBody>
      </p:sp>
      <p:grpSp>
        <p:nvGrpSpPr>
          <p:cNvPr id="11266" name="Grupo 11265"/>
          <p:cNvGrpSpPr/>
          <p:nvPr/>
        </p:nvGrpSpPr>
        <p:grpSpPr>
          <a:xfrm>
            <a:off x="7929523" y="3573577"/>
            <a:ext cx="2181830" cy="2219273"/>
            <a:chOff x="4550" y="2391"/>
            <a:chExt cx="1515" cy="1541"/>
          </a:xfrm>
        </p:grpSpPr>
        <p:grpSp>
          <p:nvGrpSpPr>
            <p:cNvPr id="11267" name="Grupo 11266"/>
            <p:cNvGrpSpPr/>
            <p:nvPr/>
          </p:nvGrpSpPr>
          <p:grpSpPr>
            <a:xfrm>
              <a:off x="5598" y="3538"/>
              <a:ext cx="466" cy="394"/>
              <a:chOff x="5598" y="3538"/>
              <a:chExt cx="466" cy="394"/>
            </a:xfrm>
          </p:grpSpPr>
          <p:sp>
            <p:nvSpPr>
              <p:cNvPr id="11268" name="Retângulo arredondado 11267"/>
              <p:cNvSpPr/>
              <p:nvPr/>
            </p:nvSpPr>
            <p:spPr>
              <a:xfrm>
                <a:off x="5598" y="3538"/>
                <a:ext cx="466" cy="378"/>
              </a:xfrm>
              <a:prstGeom prst="roundRect">
                <a:avLst>
                  <a:gd name="adj" fmla="val 264"/>
                </a:avLst>
              </a:prstGeom>
              <a:noFill/>
              <a:ln w="9525">
                <a:noFill/>
              </a:ln>
            </p:spPr>
            <p:txBody>
              <a:bodyPr/>
              <a:lstStyle/>
              <a:p>
                <a:endParaRPr lang="pt-BR" altLang="en-US" sz="1635"/>
              </a:p>
            </p:txBody>
          </p:sp>
          <p:sp>
            <p:nvSpPr>
              <p:cNvPr id="11269" name="Caixa de Texto 11268"/>
              <p:cNvSpPr txBox="1"/>
              <p:nvPr/>
            </p:nvSpPr>
            <p:spPr>
              <a:xfrm>
                <a:off x="5598" y="3538"/>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1270" name="Grupo 11269"/>
            <p:cNvGrpSpPr/>
            <p:nvPr/>
          </p:nvGrpSpPr>
          <p:grpSpPr>
            <a:xfrm>
              <a:off x="5074" y="3538"/>
              <a:ext cx="524" cy="394"/>
              <a:chOff x="5074" y="3538"/>
              <a:chExt cx="524" cy="394"/>
            </a:xfrm>
          </p:grpSpPr>
          <p:sp>
            <p:nvSpPr>
              <p:cNvPr id="11271" name="Retângulo arredondado 11270"/>
              <p:cNvSpPr/>
              <p:nvPr/>
            </p:nvSpPr>
            <p:spPr>
              <a:xfrm>
                <a:off x="5074" y="3538"/>
                <a:ext cx="524" cy="378"/>
              </a:xfrm>
              <a:prstGeom prst="roundRect">
                <a:avLst>
                  <a:gd name="adj" fmla="val 264"/>
                </a:avLst>
              </a:prstGeom>
              <a:noFill/>
              <a:ln w="9525">
                <a:noFill/>
              </a:ln>
            </p:spPr>
            <p:txBody>
              <a:bodyPr/>
              <a:lstStyle/>
              <a:p>
                <a:endParaRPr lang="pt-BR" altLang="en-US" sz="1635"/>
              </a:p>
            </p:txBody>
          </p:sp>
          <p:sp>
            <p:nvSpPr>
              <p:cNvPr id="11272" name="Caixa de Texto 11271"/>
              <p:cNvSpPr txBox="1"/>
              <p:nvPr/>
            </p:nvSpPr>
            <p:spPr>
              <a:xfrm>
                <a:off x="5074" y="353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1273" name="Grupo 11272"/>
            <p:cNvGrpSpPr/>
            <p:nvPr/>
          </p:nvGrpSpPr>
          <p:grpSpPr>
            <a:xfrm>
              <a:off x="4550" y="3538"/>
              <a:ext cx="524" cy="394"/>
              <a:chOff x="4550" y="3538"/>
              <a:chExt cx="524" cy="394"/>
            </a:xfrm>
          </p:grpSpPr>
          <p:sp>
            <p:nvSpPr>
              <p:cNvPr id="11274" name="Retângulo arredondado 11273"/>
              <p:cNvSpPr/>
              <p:nvPr/>
            </p:nvSpPr>
            <p:spPr>
              <a:xfrm>
                <a:off x="4550" y="3538"/>
                <a:ext cx="524" cy="378"/>
              </a:xfrm>
              <a:prstGeom prst="roundRect">
                <a:avLst>
                  <a:gd name="adj" fmla="val 264"/>
                </a:avLst>
              </a:prstGeom>
              <a:noFill/>
              <a:ln w="9525">
                <a:noFill/>
              </a:ln>
            </p:spPr>
            <p:txBody>
              <a:bodyPr/>
              <a:lstStyle/>
              <a:p>
                <a:endParaRPr lang="pt-BR" altLang="en-US" sz="1635"/>
              </a:p>
            </p:txBody>
          </p:sp>
          <p:sp>
            <p:nvSpPr>
              <p:cNvPr id="11275" name="Caixa de Texto 11274"/>
              <p:cNvSpPr txBox="1"/>
              <p:nvPr/>
            </p:nvSpPr>
            <p:spPr>
              <a:xfrm>
                <a:off x="4550" y="353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1276" name="Grupo 11275"/>
            <p:cNvGrpSpPr/>
            <p:nvPr/>
          </p:nvGrpSpPr>
          <p:grpSpPr>
            <a:xfrm>
              <a:off x="5598" y="3150"/>
              <a:ext cx="466" cy="394"/>
              <a:chOff x="5598" y="3150"/>
              <a:chExt cx="466" cy="394"/>
            </a:xfrm>
          </p:grpSpPr>
          <p:sp>
            <p:nvSpPr>
              <p:cNvPr id="11277" name="Retângulo arredondado 11276"/>
              <p:cNvSpPr/>
              <p:nvPr/>
            </p:nvSpPr>
            <p:spPr>
              <a:xfrm>
                <a:off x="5598" y="3150"/>
                <a:ext cx="466" cy="389"/>
              </a:xfrm>
              <a:prstGeom prst="roundRect">
                <a:avLst>
                  <a:gd name="adj" fmla="val 255"/>
                </a:avLst>
              </a:prstGeom>
              <a:noFill/>
              <a:ln w="9525">
                <a:noFill/>
              </a:ln>
            </p:spPr>
            <p:txBody>
              <a:bodyPr/>
              <a:lstStyle/>
              <a:p>
                <a:endParaRPr lang="pt-BR" altLang="en-US" sz="1635"/>
              </a:p>
            </p:txBody>
          </p:sp>
          <p:sp>
            <p:nvSpPr>
              <p:cNvPr id="11278" name="Caixa de Texto 11277"/>
              <p:cNvSpPr txBox="1"/>
              <p:nvPr/>
            </p:nvSpPr>
            <p:spPr>
              <a:xfrm>
                <a:off x="5598" y="3150"/>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e</a:t>
                </a:r>
              </a:p>
            </p:txBody>
          </p:sp>
        </p:grpSp>
        <p:grpSp>
          <p:nvGrpSpPr>
            <p:cNvPr id="11279" name="Grupo 11278"/>
            <p:cNvGrpSpPr/>
            <p:nvPr/>
          </p:nvGrpSpPr>
          <p:grpSpPr>
            <a:xfrm>
              <a:off x="5074" y="3150"/>
              <a:ext cx="524" cy="394"/>
              <a:chOff x="5074" y="3150"/>
              <a:chExt cx="524" cy="394"/>
            </a:xfrm>
          </p:grpSpPr>
          <p:sp>
            <p:nvSpPr>
              <p:cNvPr id="11280" name="Retângulo arredondado 11279"/>
              <p:cNvSpPr/>
              <p:nvPr/>
            </p:nvSpPr>
            <p:spPr>
              <a:xfrm>
                <a:off x="5074" y="3150"/>
                <a:ext cx="524" cy="389"/>
              </a:xfrm>
              <a:prstGeom prst="roundRect">
                <a:avLst>
                  <a:gd name="adj" fmla="val 255"/>
                </a:avLst>
              </a:prstGeom>
              <a:noFill/>
              <a:ln w="9525">
                <a:noFill/>
              </a:ln>
            </p:spPr>
            <p:txBody>
              <a:bodyPr/>
              <a:lstStyle/>
              <a:p>
                <a:endParaRPr lang="pt-BR" altLang="en-US" sz="1635"/>
              </a:p>
            </p:txBody>
          </p:sp>
          <p:sp>
            <p:nvSpPr>
              <p:cNvPr id="11281" name="Caixa de Texto 11280"/>
              <p:cNvSpPr txBox="1"/>
              <p:nvPr/>
            </p:nvSpPr>
            <p:spPr>
              <a:xfrm>
                <a:off x="5074" y="3150"/>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1282" name="Grupo 11281"/>
            <p:cNvGrpSpPr/>
            <p:nvPr/>
          </p:nvGrpSpPr>
          <p:grpSpPr>
            <a:xfrm>
              <a:off x="4550" y="3150"/>
              <a:ext cx="524" cy="394"/>
              <a:chOff x="4550" y="3150"/>
              <a:chExt cx="524" cy="394"/>
            </a:xfrm>
          </p:grpSpPr>
          <p:sp>
            <p:nvSpPr>
              <p:cNvPr id="11283" name="Retângulo arredondado 11282"/>
              <p:cNvSpPr/>
              <p:nvPr/>
            </p:nvSpPr>
            <p:spPr>
              <a:xfrm>
                <a:off x="4550" y="3150"/>
                <a:ext cx="524" cy="389"/>
              </a:xfrm>
              <a:prstGeom prst="roundRect">
                <a:avLst>
                  <a:gd name="adj" fmla="val 255"/>
                </a:avLst>
              </a:prstGeom>
              <a:noFill/>
              <a:ln w="9525">
                <a:noFill/>
              </a:ln>
            </p:spPr>
            <p:txBody>
              <a:bodyPr/>
              <a:lstStyle/>
              <a:p>
                <a:endParaRPr lang="pt-BR" altLang="en-US" sz="1635"/>
              </a:p>
            </p:txBody>
          </p:sp>
          <p:sp>
            <p:nvSpPr>
              <p:cNvPr id="11284" name="Caixa de Texto 11283"/>
              <p:cNvSpPr txBox="1"/>
              <p:nvPr/>
            </p:nvSpPr>
            <p:spPr>
              <a:xfrm>
                <a:off x="4550" y="3150"/>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1285" name="Grupo 11284"/>
            <p:cNvGrpSpPr/>
            <p:nvPr/>
          </p:nvGrpSpPr>
          <p:grpSpPr>
            <a:xfrm>
              <a:off x="5598" y="2768"/>
              <a:ext cx="466" cy="394"/>
              <a:chOff x="5598" y="2768"/>
              <a:chExt cx="466" cy="394"/>
            </a:xfrm>
          </p:grpSpPr>
          <p:sp>
            <p:nvSpPr>
              <p:cNvPr id="11286" name="Retângulo arredondado 11285"/>
              <p:cNvSpPr/>
              <p:nvPr/>
            </p:nvSpPr>
            <p:spPr>
              <a:xfrm>
                <a:off x="5598" y="2768"/>
                <a:ext cx="466" cy="382"/>
              </a:xfrm>
              <a:prstGeom prst="roundRect">
                <a:avLst>
                  <a:gd name="adj" fmla="val 259"/>
                </a:avLst>
              </a:prstGeom>
              <a:noFill/>
              <a:ln w="9525">
                <a:noFill/>
              </a:ln>
            </p:spPr>
            <p:txBody>
              <a:bodyPr/>
              <a:lstStyle/>
              <a:p>
                <a:endParaRPr lang="pt-BR" altLang="en-US" sz="1635"/>
              </a:p>
            </p:txBody>
          </p:sp>
          <p:sp>
            <p:nvSpPr>
              <p:cNvPr id="11287" name="Caixa de Texto 11286"/>
              <p:cNvSpPr txBox="1"/>
              <p:nvPr/>
            </p:nvSpPr>
            <p:spPr>
              <a:xfrm>
                <a:off x="5598" y="2768"/>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1288" name="Grupo 11287"/>
            <p:cNvGrpSpPr/>
            <p:nvPr/>
          </p:nvGrpSpPr>
          <p:grpSpPr>
            <a:xfrm>
              <a:off x="5074" y="2768"/>
              <a:ext cx="524" cy="394"/>
              <a:chOff x="5074" y="2768"/>
              <a:chExt cx="524" cy="394"/>
            </a:xfrm>
          </p:grpSpPr>
          <p:sp>
            <p:nvSpPr>
              <p:cNvPr id="11289" name="Retângulo arredondado 11288"/>
              <p:cNvSpPr/>
              <p:nvPr/>
            </p:nvSpPr>
            <p:spPr>
              <a:xfrm>
                <a:off x="5074" y="2768"/>
                <a:ext cx="524" cy="382"/>
              </a:xfrm>
              <a:prstGeom prst="roundRect">
                <a:avLst>
                  <a:gd name="adj" fmla="val 259"/>
                </a:avLst>
              </a:prstGeom>
              <a:noFill/>
              <a:ln w="9525">
                <a:noFill/>
              </a:ln>
            </p:spPr>
            <p:txBody>
              <a:bodyPr/>
              <a:lstStyle/>
              <a:p>
                <a:endParaRPr lang="pt-BR" altLang="en-US" sz="1635"/>
              </a:p>
            </p:txBody>
          </p:sp>
          <p:sp>
            <p:nvSpPr>
              <p:cNvPr id="11290" name="Caixa de Texto 11289"/>
              <p:cNvSpPr txBox="1"/>
              <p:nvPr/>
            </p:nvSpPr>
            <p:spPr>
              <a:xfrm>
                <a:off x="5074" y="276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1291" name="Grupo 11290"/>
            <p:cNvGrpSpPr/>
            <p:nvPr/>
          </p:nvGrpSpPr>
          <p:grpSpPr>
            <a:xfrm>
              <a:off x="4550" y="2768"/>
              <a:ext cx="524" cy="394"/>
              <a:chOff x="4550" y="2768"/>
              <a:chExt cx="524" cy="394"/>
            </a:xfrm>
          </p:grpSpPr>
          <p:sp>
            <p:nvSpPr>
              <p:cNvPr id="11292" name="Retângulo arredondado 11291"/>
              <p:cNvSpPr/>
              <p:nvPr/>
            </p:nvSpPr>
            <p:spPr>
              <a:xfrm>
                <a:off x="4550" y="2768"/>
                <a:ext cx="524" cy="382"/>
              </a:xfrm>
              <a:prstGeom prst="roundRect">
                <a:avLst>
                  <a:gd name="adj" fmla="val 259"/>
                </a:avLst>
              </a:prstGeom>
              <a:noFill/>
              <a:ln w="9525">
                <a:noFill/>
              </a:ln>
            </p:spPr>
            <p:txBody>
              <a:bodyPr/>
              <a:lstStyle/>
              <a:p>
                <a:endParaRPr lang="pt-BR" altLang="en-US" sz="1635"/>
              </a:p>
            </p:txBody>
          </p:sp>
          <p:sp>
            <p:nvSpPr>
              <p:cNvPr id="11293" name="Caixa de Texto 11292"/>
              <p:cNvSpPr txBox="1"/>
              <p:nvPr/>
            </p:nvSpPr>
            <p:spPr>
              <a:xfrm>
                <a:off x="4550" y="276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1294" name="Grupo 11293"/>
            <p:cNvGrpSpPr/>
            <p:nvPr/>
          </p:nvGrpSpPr>
          <p:grpSpPr>
            <a:xfrm>
              <a:off x="5598" y="2391"/>
              <a:ext cx="466" cy="394"/>
              <a:chOff x="5598" y="2391"/>
              <a:chExt cx="466" cy="394"/>
            </a:xfrm>
          </p:grpSpPr>
          <p:sp>
            <p:nvSpPr>
              <p:cNvPr id="11295" name="Retângulo arredondado 11294"/>
              <p:cNvSpPr/>
              <p:nvPr/>
            </p:nvSpPr>
            <p:spPr>
              <a:xfrm>
                <a:off x="5598" y="2391"/>
                <a:ext cx="466" cy="378"/>
              </a:xfrm>
              <a:prstGeom prst="roundRect">
                <a:avLst>
                  <a:gd name="adj" fmla="val 264"/>
                </a:avLst>
              </a:prstGeom>
              <a:solidFill>
                <a:srgbClr val="FFFFE1"/>
              </a:solidFill>
              <a:ln w="9525">
                <a:noFill/>
              </a:ln>
            </p:spPr>
            <p:txBody>
              <a:bodyPr/>
              <a:lstStyle/>
              <a:p>
                <a:endParaRPr lang="pt-BR" altLang="en-US" sz="1635"/>
              </a:p>
            </p:txBody>
          </p:sp>
          <p:sp>
            <p:nvSpPr>
              <p:cNvPr id="11296" name="Caixa de Texto 11295"/>
              <p:cNvSpPr txBox="1"/>
              <p:nvPr/>
            </p:nvSpPr>
            <p:spPr>
              <a:xfrm>
                <a:off x="5598" y="2391"/>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X3</a:t>
                </a:r>
              </a:p>
            </p:txBody>
          </p:sp>
        </p:grpSp>
        <p:grpSp>
          <p:nvGrpSpPr>
            <p:cNvPr id="11297" name="Grupo 11296"/>
            <p:cNvGrpSpPr/>
            <p:nvPr/>
          </p:nvGrpSpPr>
          <p:grpSpPr>
            <a:xfrm>
              <a:off x="5074" y="2391"/>
              <a:ext cx="524" cy="394"/>
              <a:chOff x="5074" y="2391"/>
              <a:chExt cx="524" cy="394"/>
            </a:xfrm>
          </p:grpSpPr>
          <p:sp>
            <p:nvSpPr>
              <p:cNvPr id="11298" name="Retângulo arredondado 11297"/>
              <p:cNvSpPr/>
              <p:nvPr/>
            </p:nvSpPr>
            <p:spPr>
              <a:xfrm>
                <a:off x="5074" y="2391"/>
                <a:ext cx="524" cy="378"/>
              </a:xfrm>
              <a:prstGeom prst="roundRect">
                <a:avLst>
                  <a:gd name="adj" fmla="val 264"/>
                </a:avLst>
              </a:prstGeom>
              <a:solidFill>
                <a:srgbClr val="FFFFE1"/>
              </a:solidFill>
              <a:ln w="9525">
                <a:noFill/>
              </a:ln>
            </p:spPr>
            <p:txBody>
              <a:bodyPr/>
              <a:lstStyle/>
              <a:p>
                <a:endParaRPr lang="pt-BR" altLang="en-US" sz="1635"/>
              </a:p>
            </p:txBody>
          </p:sp>
          <p:sp>
            <p:nvSpPr>
              <p:cNvPr id="11299" name="Caixa de Texto 11298"/>
              <p:cNvSpPr txBox="1"/>
              <p:nvPr/>
            </p:nvSpPr>
            <p:spPr>
              <a:xfrm>
                <a:off x="5074" y="2391"/>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X2</a:t>
                </a:r>
              </a:p>
            </p:txBody>
          </p:sp>
        </p:grpSp>
        <p:grpSp>
          <p:nvGrpSpPr>
            <p:cNvPr id="11300" name="Grupo 11299"/>
            <p:cNvGrpSpPr/>
            <p:nvPr/>
          </p:nvGrpSpPr>
          <p:grpSpPr>
            <a:xfrm>
              <a:off x="4550" y="2391"/>
              <a:ext cx="524" cy="394"/>
              <a:chOff x="4550" y="2391"/>
              <a:chExt cx="524" cy="394"/>
            </a:xfrm>
          </p:grpSpPr>
          <p:sp>
            <p:nvSpPr>
              <p:cNvPr id="11301" name="Retângulo arredondado 11300"/>
              <p:cNvSpPr/>
              <p:nvPr/>
            </p:nvSpPr>
            <p:spPr>
              <a:xfrm>
                <a:off x="4550" y="2391"/>
                <a:ext cx="524" cy="378"/>
              </a:xfrm>
              <a:prstGeom prst="roundRect">
                <a:avLst>
                  <a:gd name="adj" fmla="val 264"/>
                </a:avLst>
              </a:prstGeom>
              <a:solidFill>
                <a:srgbClr val="FFFFE1"/>
              </a:solidFill>
              <a:ln w="9525">
                <a:noFill/>
              </a:ln>
            </p:spPr>
            <p:txBody>
              <a:bodyPr/>
              <a:lstStyle/>
              <a:p>
                <a:endParaRPr lang="pt-BR" altLang="en-US" sz="1635"/>
              </a:p>
            </p:txBody>
          </p:sp>
          <p:sp>
            <p:nvSpPr>
              <p:cNvPr id="11302" name="Caixa de Texto 11301"/>
              <p:cNvSpPr txBox="1"/>
              <p:nvPr/>
            </p:nvSpPr>
            <p:spPr>
              <a:xfrm>
                <a:off x="4550" y="2391"/>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X1</a:t>
                </a:r>
              </a:p>
            </p:txBody>
          </p:sp>
        </p:grpSp>
        <p:sp>
          <p:nvSpPr>
            <p:cNvPr id="11303" name="Conector Reto 11302"/>
            <p:cNvSpPr/>
            <p:nvPr/>
          </p:nvSpPr>
          <p:spPr>
            <a:xfrm>
              <a:off x="4550" y="2391"/>
              <a:ext cx="1514" cy="1"/>
            </a:xfrm>
            <a:prstGeom prst="line">
              <a:avLst/>
            </a:prstGeom>
            <a:ln w="28440" cap="flat" cmpd="sng">
              <a:solidFill>
                <a:srgbClr val="000000"/>
              </a:solidFill>
              <a:prstDash val="solid"/>
              <a:headEnd type="none" w="med" len="med"/>
              <a:tailEnd type="none" w="med" len="med"/>
            </a:ln>
          </p:spPr>
        </p:sp>
        <p:sp>
          <p:nvSpPr>
            <p:cNvPr id="11304" name="Conector Reto 11303"/>
            <p:cNvSpPr/>
            <p:nvPr/>
          </p:nvSpPr>
          <p:spPr>
            <a:xfrm>
              <a:off x="4550" y="2768"/>
              <a:ext cx="1514" cy="1"/>
            </a:xfrm>
            <a:prstGeom prst="line">
              <a:avLst/>
            </a:prstGeom>
            <a:ln w="12600" cap="flat" cmpd="sng">
              <a:solidFill>
                <a:srgbClr val="000000"/>
              </a:solidFill>
              <a:prstDash val="solid"/>
              <a:headEnd type="none" w="med" len="med"/>
              <a:tailEnd type="none" w="med" len="med"/>
            </a:ln>
          </p:spPr>
        </p:sp>
        <p:sp>
          <p:nvSpPr>
            <p:cNvPr id="11305" name="Conector Reto 11304"/>
            <p:cNvSpPr/>
            <p:nvPr/>
          </p:nvSpPr>
          <p:spPr>
            <a:xfrm>
              <a:off x="4550" y="3150"/>
              <a:ext cx="1514" cy="1"/>
            </a:xfrm>
            <a:prstGeom prst="line">
              <a:avLst/>
            </a:prstGeom>
            <a:ln w="12600" cap="flat" cmpd="sng">
              <a:solidFill>
                <a:srgbClr val="000000"/>
              </a:solidFill>
              <a:prstDash val="solid"/>
              <a:headEnd type="none" w="med" len="med"/>
              <a:tailEnd type="none" w="med" len="med"/>
            </a:ln>
          </p:spPr>
        </p:sp>
        <p:sp>
          <p:nvSpPr>
            <p:cNvPr id="11306" name="Conector Reto 11305"/>
            <p:cNvSpPr/>
            <p:nvPr/>
          </p:nvSpPr>
          <p:spPr>
            <a:xfrm>
              <a:off x="4550" y="3538"/>
              <a:ext cx="1514" cy="1"/>
            </a:xfrm>
            <a:prstGeom prst="line">
              <a:avLst/>
            </a:prstGeom>
            <a:ln w="12600" cap="flat" cmpd="sng">
              <a:solidFill>
                <a:srgbClr val="000000"/>
              </a:solidFill>
              <a:prstDash val="solid"/>
              <a:headEnd type="none" w="med" len="med"/>
              <a:tailEnd type="none" w="med" len="med"/>
            </a:ln>
          </p:spPr>
        </p:sp>
        <p:sp>
          <p:nvSpPr>
            <p:cNvPr id="11307" name="Conector Reto 11306"/>
            <p:cNvSpPr/>
            <p:nvPr/>
          </p:nvSpPr>
          <p:spPr>
            <a:xfrm>
              <a:off x="4550" y="3916"/>
              <a:ext cx="1514" cy="1"/>
            </a:xfrm>
            <a:prstGeom prst="line">
              <a:avLst/>
            </a:prstGeom>
            <a:ln w="28440" cap="flat" cmpd="sng">
              <a:solidFill>
                <a:srgbClr val="000000"/>
              </a:solidFill>
              <a:prstDash val="solid"/>
              <a:headEnd type="none" w="med" len="med"/>
              <a:tailEnd type="none" w="med" len="med"/>
            </a:ln>
          </p:spPr>
        </p:sp>
        <p:sp>
          <p:nvSpPr>
            <p:cNvPr id="11308" name="Conector Reto 11307"/>
            <p:cNvSpPr/>
            <p:nvPr/>
          </p:nvSpPr>
          <p:spPr>
            <a:xfrm>
              <a:off x="4550" y="2391"/>
              <a:ext cx="1" cy="1525"/>
            </a:xfrm>
            <a:prstGeom prst="line">
              <a:avLst/>
            </a:prstGeom>
            <a:ln w="28440" cap="flat" cmpd="sng">
              <a:solidFill>
                <a:srgbClr val="000000"/>
              </a:solidFill>
              <a:prstDash val="solid"/>
              <a:headEnd type="none" w="med" len="med"/>
              <a:tailEnd type="none" w="med" len="med"/>
            </a:ln>
          </p:spPr>
        </p:sp>
        <p:sp>
          <p:nvSpPr>
            <p:cNvPr id="11309" name="Conector Reto 11308"/>
            <p:cNvSpPr/>
            <p:nvPr/>
          </p:nvSpPr>
          <p:spPr>
            <a:xfrm>
              <a:off x="5074" y="2391"/>
              <a:ext cx="1" cy="1525"/>
            </a:xfrm>
            <a:prstGeom prst="line">
              <a:avLst/>
            </a:prstGeom>
            <a:ln w="12600" cap="flat" cmpd="sng">
              <a:solidFill>
                <a:srgbClr val="000000"/>
              </a:solidFill>
              <a:prstDash val="solid"/>
              <a:headEnd type="none" w="med" len="med"/>
              <a:tailEnd type="none" w="med" len="med"/>
            </a:ln>
          </p:spPr>
        </p:sp>
        <p:sp>
          <p:nvSpPr>
            <p:cNvPr id="11310" name="Conector Reto 11309"/>
            <p:cNvSpPr/>
            <p:nvPr/>
          </p:nvSpPr>
          <p:spPr>
            <a:xfrm>
              <a:off x="5598" y="2391"/>
              <a:ext cx="1" cy="1525"/>
            </a:xfrm>
            <a:prstGeom prst="line">
              <a:avLst/>
            </a:prstGeom>
            <a:ln w="12600" cap="flat" cmpd="sng">
              <a:solidFill>
                <a:srgbClr val="000000"/>
              </a:solidFill>
              <a:prstDash val="solid"/>
              <a:headEnd type="none" w="med" len="med"/>
              <a:tailEnd type="none" w="med" len="med"/>
            </a:ln>
          </p:spPr>
        </p:sp>
        <p:sp>
          <p:nvSpPr>
            <p:cNvPr id="11311" name="Conector Reto 11310"/>
            <p:cNvSpPr/>
            <p:nvPr/>
          </p:nvSpPr>
          <p:spPr>
            <a:xfrm>
              <a:off x="6064" y="2391"/>
              <a:ext cx="1" cy="1525"/>
            </a:xfrm>
            <a:prstGeom prst="line">
              <a:avLst/>
            </a:prstGeom>
            <a:ln w="28440" cap="flat" cmpd="sng">
              <a:solidFill>
                <a:srgbClr val="000000"/>
              </a:solidFill>
              <a:prstDash val="solid"/>
              <a:headEnd type="none" w="med" len="med"/>
              <a:tailEnd type="none" w="med" len="med"/>
            </a:ln>
          </p:spPr>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Espaço Reservado para Texto 13312"/>
          <p:cNvSpPr>
            <a:spLocks noGrp="1"/>
          </p:cNvSpPr>
          <p:nvPr>
            <p:ph type="body" idx="4294967295"/>
          </p:nvPr>
        </p:nvSpPr>
        <p:spPr>
          <a:xfrm>
            <a:off x="2249356" y="999465"/>
            <a:ext cx="7809940" cy="4958441"/>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Confiança</a:t>
            </a:r>
          </a:p>
          <a:p>
            <a:pPr marL="341630" lvl="1" indent="-341630" defTabSz="449580">
              <a:lnSpc>
                <a:spcPct val="102000"/>
              </a:lnSpc>
              <a:buSzPct val="100000"/>
              <a:buFont typeface="Arial" panose="020B0604020202020204" pitchFamily="34"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905">
                <a:latin typeface="Tahoma" panose="020B0604030504040204" pitchFamily="34" charset="0"/>
              </a:rPr>
              <a:t>  </a:t>
            </a:r>
            <a:r>
              <a:rPr>
                <a:latin typeface="Tahoma" panose="020B0604030504040204" pitchFamily="34" charset="0"/>
              </a:rPr>
              <a:t>Indica a freqüência com que LHS e RHS ocorrem juntos em relação ao número total de registro em que LHS ocorre.</a:t>
            </a:r>
            <a:r>
              <a:rPr sz="2905">
                <a:latin typeface="Tahoma" panose="020B0604030504040204" pitchFamily="34" charset="0"/>
              </a:rPr>
              <a:t>  </a:t>
            </a:r>
          </a:p>
          <a:p>
            <a:pPr defTabSz="449580">
              <a:lnSpc>
                <a:spcPct val="102000"/>
              </a:lnSpc>
              <a:buClr>
                <a:srgbClr val="3333CC"/>
              </a:buClr>
              <a:buSzPct val="60000"/>
              <a:buFont typeface="Wingdings" panose="05000000000000000000"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   </a:t>
            </a:r>
            <a:r>
              <a:rPr>
                <a:solidFill>
                  <a:srgbClr val="FF0000"/>
                </a:solidFill>
                <a:latin typeface="Tahoma" panose="020B0604030504040204" pitchFamily="34" charset="0"/>
              </a:rPr>
              <a:t>Exemplo:       </a:t>
            </a:r>
            <a:r>
              <a:rPr sz="2540" b="1">
                <a:solidFill>
                  <a:srgbClr val="3333CC"/>
                </a:solidFill>
                <a:latin typeface="Tahoma" panose="020B0604030504040204" pitchFamily="34" charset="0"/>
              </a:rPr>
              <a:t>ab -&gt; c</a:t>
            </a:r>
          </a:p>
        </p:txBody>
      </p:sp>
      <p:grpSp>
        <p:nvGrpSpPr>
          <p:cNvPr id="13314" name="Grupo 13313"/>
          <p:cNvGrpSpPr/>
          <p:nvPr/>
        </p:nvGrpSpPr>
        <p:grpSpPr>
          <a:xfrm>
            <a:off x="8499118" y="3475787"/>
            <a:ext cx="2180389" cy="2219273"/>
            <a:chOff x="4550" y="2391"/>
            <a:chExt cx="1514" cy="1541"/>
          </a:xfrm>
        </p:grpSpPr>
        <p:grpSp>
          <p:nvGrpSpPr>
            <p:cNvPr id="13315" name="Grupo 13314"/>
            <p:cNvGrpSpPr/>
            <p:nvPr/>
          </p:nvGrpSpPr>
          <p:grpSpPr>
            <a:xfrm>
              <a:off x="5598" y="3538"/>
              <a:ext cx="466" cy="394"/>
              <a:chOff x="5598" y="3538"/>
              <a:chExt cx="466" cy="394"/>
            </a:xfrm>
          </p:grpSpPr>
          <p:sp>
            <p:nvSpPr>
              <p:cNvPr id="13316" name="Retângulo arredondado 13315"/>
              <p:cNvSpPr/>
              <p:nvPr/>
            </p:nvSpPr>
            <p:spPr>
              <a:xfrm>
                <a:off x="5598" y="3538"/>
                <a:ext cx="466" cy="378"/>
              </a:xfrm>
              <a:prstGeom prst="roundRect">
                <a:avLst>
                  <a:gd name="adj" fmla="val 264"/>
                </a:avLst>
              </a:prstGeom>
              <a:noFill/>
              <a:ln w="9525">
                <a:noFill/>
              </a:ln>
            </p:spPr>
            <p:txBody>
              <a:bodyPr/>
              <a:lstStyle/>
              <a:p>
                <a:endParaRPr lang="pt-BR" altLang="en-US" sz="1635"/>
              </a:p>
            </p:txBody>
          </p:sp>
          <p:sp>
            <p:nvSpPr>
              <p:cNvPr id="13317" name="Caixa de Texto 13316"/>
              <p:cNvSpPr txBox="1"/>
              <p:nvPr/>
            </p:nvSpPr>
            <p:spPr>
              <a:xfrm>
                <a:off x="5598" y="3538"/>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3318" name="Grupo 13317"/>
            <p:cNvGrpSpPr/>
            <p:nvPr/>
          </p:nvGrpSpPr>
          <p:grpSpPr>
            <a:xfrm>
              <a:off x="5074" y="3538"/>
              <a:ext cx="524" cy="394"/>
              <a:chOff x="5074" y="3538"/>
              <a:chExt cx="524" cy="394"/>
            </a:xfrm>
          </p:grpSpPr>
          <p:sp>
            <p:nvSpPr>
              <p:cNvPr id="13319" name="Retângulo arredondado 13318"/>
              <p:cNvSpPr/>
              <p:nvPr/>
            </p:nvSpPr>
            <p:spPr>
              <a:xfrm>
                <a:off x="5074" y="3538"/>
                <a:ext cx="524" cy="378"/>
              </a:xfrm>
              <a:prstGeom prst="roundRect">
                <a:avLst>
                  <a:gd name="adj" fmla="val 264"/>
                </a:avLst>
              </a:prstGeom>
              <a:noFill/>
              <a:ln w="9525">
                <a:noFill/>
              </a:ln>
            </p:spPr>
            <p:txBody>
              <a:bodyPr/>
              <a:lstStyle/>
              <a:p>
                <a:endParaRPr lang="pt-BR" altLang="en-US" sz="1635"/>
              </a:p>
            </p:txBody>
          </p:sp>
          <p:sp>
            <p:nvSpPr>
              <p:cNvPr id="13320" name="Caixa de Texto 13319"/>
              <p:cNvSpPr txBox="1"/>
              <p:nvPr/>
            </p:nvSpPr>
            <p:spPr>
              <a:xfrm>
                <a:off x="5074" y="353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3321" name="Grupo 13320"/>
            <p:cNvGrpSpPr/>
            <p:nvPr/>
          </p:nvGrpSpPr>
          <p:grpSpPr>
            <a:xfrm>
              <a:off x="4550" y="3538"/>
              <a:ext cx="524" cy="394"/>
              <a:chOff x="4550" y="3538"/>
              <a:chExt cx="524" cy="394"/>
            </a:xfrm>
          </p:grpSpPr>
          <p:sp>
            <p:nvSpPr>
              <p:cNvPr id="13322" name="Retângulo arredondado 13321"/>
              <p:cNvSpPr/>
              <p:nvPr/>
            </p:nvSpPr>
            <p:spPr>
              <a:xfrm>
                <a:off x="4550" y="3538"/>
                <a:ext cx="524" cy="378"/>
              </a:xfrm>
              <a:prstGeom prst="roundRect">
                <a:avLst>
                  <a:gd name="adj" fmla="val 264"/>
                </a:avLst>
              </a:prstGeom>
              <a:noFill/>
              <a:ln w="9525">
                <a:noFill/>
              </a:ln>
            </p:spPr>
            <p:txBody>
              <a:bodyPr/>
              <a:lstStyle/>
              <a:p>
                <a:endParaRPr lang="pt-BR" altLang="en-US" sz="1635"/>
              </a:p>
            </p:txBody>
          </p:sp>
          <p:sp>
            <p:nvSpPr>
              <p:cNvPr id="13323" name="Caixa de Texto 13322"/>
              <p:cNvSpPr txBox="1"/>
              <p:nvPr/>
            </p:nvSpPr>
            <p:spPr>
              <a:xfrm>
                <a:off x="4550" y="353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3324" name="Grupo 13323"/>
            <p:cNvGrpSpPr/>
            <p:nvPr/>
          </p:nvGrpSpPr>
          <p:grpSpPr>
            <a:xfrm>
              <a:off x="5598" y="3150"/>
              <a:ext cx="466" cy="394"/>
              <a:chOff x="5598" y="3150"/>
              <a:chExt cx="466" cy="394"/>
            </a:xfrm>
          </p:grpSpPr>
          <p:sp>
            <p:nvSpPr>
              <p:cNvPr id="13325" name="Retângulo arredondado 13324"/>
              <p:cNvSpPr/>
              <p:nvPr/>
            </p:nvSpPr>
            <p:spPr>
              <a:xfrm>
                <a:off x="5598" y="3150"/>
                <a:ext cx="466" cy="389"/>
              </a:xfrm>
              <a:prstGeom prst="roundRect">
                <a:avLst>
                  <a:gd name="adj" fmla="val 255"/>
                </a:avLst>
              </a:prstGeom>
              <a:noFill/>
              <a:ln w="9525">
                <a:noFill/>
              </a:ln>
            </p:spPr>
            <p:txBody>
              <a:bodyPr/>
              <a:lstStyle/>
              <a:p>
                <a:endParaRPr lang="pt-BR" altLang="en-US" sz="1635"/>
              </a:p>
            </p:txBody>
          </p:sp>
          <p:sp>
            <p:nvSpPr>
              <p:cNvPr id="13326" name="Caixa de Texto 13325"/>
              <p:cNvSpPr txBox="1"/>
              <p:nvPr/>
            </p:nvSpPr>
            <p:spPr>
              <a:xfrm>
                <a:off x="5598" y="3150"/>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e</a:t>
                </a:r>
              </a:p>
            </p:txBody>
          </p:sp>
        </p:grpSp>
        <p:grpSp>
          <p:nvGrpSpPr>
            <p:cNvPr id="13327" name="Grupo 13326"/>
            <p:cNvGrpSpPr/>
            <p:nvPr/>
          </p:nvGrpSpPr>
          <p:grpSpPr>
            <a:xfrm>
              <a:off x="5074" y="3150"/>
              <a:ext cx="524" cy="394"/>
              <a:chOff x="5074" y="3150"/>
              <a:chExt cx="524" cy="394"/>
            </a:xfrm>
          </p:grpSpPr>
          <p:sp>
            <p:nvSpPr>
              <p:cNvPr id="13328" name="Retângulo arredondado 13327"/>
              <p:cNvSpPr/>
              <p:nvPr/>
            </p:nvSpPr>
            <p:spPr>
              <a:xfrm>
                <a:off x="5074" y="3150"/>
                <a:ext cx="524" cy="389"/>
              </a:xfrm>
              <a:prstGeom prst="roundRect">
                <a:avLst>
                  <a:gd name="adj" fmla="val 255"/>
                </a:avLst>
              </a:prstGeom>
              <a:noFill/>
              <a:ln w="9525">
                <a:noFill/>
              </a:ln>
            </p:spPr>
            <p:txBody>
              <a:bodyPr/>
              <a:lstStyle/>
              <a:p>
                <a:endParaRPr lang="pt-BR" altLang="en-US" sz="1635"/>
              </a:p>
            </p:txBody>
          </p:sp>
          <p:sp>
            <p:nvSpPr>
              <p:cNvPr id="13329" name="Caixa de Texto 13328"/>
              <p:cNvSpPr txBox="1"/>
              <p:nvPr/>
            </p:nvSpPr>
            <p:spPr>
              <a:xfrm>
                <a:off x="5074" y="3150"/>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3330" name="Grupo 13329"/>
            <p:cNvGrpSpPr/>
            <p:nvPr/>
          </p:nvGrpSpPr>
          <p:grpSpPr>
            <a:xfrm>
              <a:off x="4550" y="3150"/>
              <a:ext cx="524" cy="394"/>
              <a:chOff x="4550" y="3150"/>
              <a:chExt cx="524" cy="394"/>
            </a:xfrm>
          </p:grpSpPr>
          <p:sp>
            <p:nvSpPr>
              <p:cNvPr id="13331" name="Retângulo arredondado 13330"/>
              <p:cNvSpPr/>
              <p:nvPr/>
            </p:nvSpPr>
            <p:spPr>
              <a:xfrm>
                <a:off x="4550" y="3150"/>
                <a:ext cx="524" cy="389"/>
              </a:xfrm>
              <a:prstGeom prst="roundRect">
                <a:avLst>
                  <a:gd name="adj" fmla="val 255"/>
                </a:avLst>
              </a:prstGeom>
              <a:noFill/>
              <a:ln w="9525">
                <a:noFill/>
              </a:ln>
            </p:spPr>
            <p:txBody>
              <a:bodyPr/>
              <a:lstStyle/>
              <a:p>
                <a:endParaRPr lang="pt-BR" altLang="en-US" sz="1635"/>
              </a:p>
            </p:txBody>
          </p:sp>
          <p:sp>
            <p:nvSpPr>
              <p:cNvPr id="13332" name="Caixa de Texto 13331"/>
              <p:cNvSpPr txBox="1"/>
              <p:nvPr/>
            </p:nvSpPr>
            <p:spPr>
              <a:xfrm>
                <a:off x="4550" y="3150"/>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3333" name="Grupo 13332"/>
            <p:cNvGrpSpPr/>
            <p:nvPr/>
          </p:nvGrpSpPr>
          <p:grpSpPr>
            <a:xfrm>
              <a:off x="5598" y="2768"/>
              <a:ext cx="466" cy="394"/>
              <a:chOff x="5598" y="2768"/>
              <a:chExt cx="466" cy="394"/>
            </a:xfrm>
          </p:grpSpPr>
          <p:sp>
            <p:nvSpPr>
              <p:cNvPr id="13334" name="Retângulo arredondado 13333"/>
              <p:cNvSpPr/>
              <p:nvPr/>
            </p:nvSpPr>
            <p:spPr>
              <a:xfrm>
                <a:off x="5598" y="2768"/>
                <a:ext cx="466" cy="382"/>
              </a:xfrm>
              <a:prstGeom prst="roundRect">
                <a:avLst>
                  <a:gd name="adj" fmla="val 259"/>
                </a:avLst>
              </a:prstGeom>
              <a:noFill/>
              <a:ln w="9525">
                <a:noFill/>
              </a:ln>
            </p:spPr>
            <p:txBody>
              <a:bodyPr/>
              <a:lstStyle/>
              <a:p>
                <a:endParaRPr lang="pt-BR" altLang="en-US" sz="1635"/>
              </a:p>
            </p:txBody>
          </p:sp>
          <p:sp>
            <p:nvSpPr>
              <p:cNvPr id="13335" name="Caixa de Texto 13334"/>
              <p:cNvSpPr txBox="1"/>
              <p:nvPr/>
            </p:nvSpPr>
            <p:spPr>
              <a:xfrm>
                <a:off x="5598" y="2768"/>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c</a:t>
                </a:r>
              </a:p>
            </p:txBody>
          </p:sp>
        </p:grpSp>
        <p:grpSp>
          <p:nvGrpSpPr>
            <p:cNvPr id="13336" name="Grupo 13335"/>
            <p:cNvGrpSpPr/>
            <p:nvPr/>
          </p:nvGrpSpPr>
          <p:grpSpPr>
            <a:xfrm>
              <a:off x="5074" y="2768"/>
              <a:ext cx="524" cy="394"/>
              <a:chOff x="5074" y="2768"/>
              <a:chExt cx="524" cy="394"/>
            </a:xfrm>
          </p:grpSpPr>
          <p:sp>
            <p:nvSpPr>
              <p:cNvPr id="13337" name="Retângulo arredondado 13336"/>
              <p:cNvSpPr/>
              <p:nvPr/>
            </p:nvSpPr>
            <p:spPr>
              <a:xfrm>
                <a:off x="5074" y="2768"/>
                <a:ext cx="524" cy="382"/>
              </a:xfrm>
              <a:prstGeom prst="roundRect">
                <a:avLst>
                  <a:gd name="adj" fmla="val 259"/>
                </a:avLst>
              </a:prstGeom>
              <a:noFill/>
              <a:ln w="9525">
                <a:noFill/>
              </a:ln>
            </p:spPr>
            <p:txBody>
              <a:bodyPr/>
              <a:lstStyle/>
              <a:p>
                <a:endParaRPr lang="pt-BR" altLang="en-US" sz="1635"/>
              </a:p>
            </p:txBody>
          </p:sp>
          <p:sp>
            <p:nvSpPr>
              <p:cNvPr id="13338" name="Caixa de Texto 13337"/>
              <p:cNvSpPr txBox="1"/>
              <p:nvPr/>
            </p:nvSpPr>
            <p:spPr>
              <a:xfrm>
                <a:off x="5074" y="276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b</a:t>
                </a:r>
              </a:p>
            </p:txBody>
          </p:sp>
        </p:grpSp>
        <p:grpSp>
          <p:nvGrpSpPr>
            <p:cNvPr id="13339" name="Grupo 13338"/>
            <p:cNvGrpSpPr/>
            <p:nvPr/>
          </p:nvGrpSpPr>
          <p:grpSpPr>
            <a:xfrm>
              <a:off x="4550" y="2768"/>
              <a:ext cx="524" cy="394"/>
              <a:chOff x="4550" y="2768"/>
              <a:chExt cx="524" cy="394"/>
            </a:xfrm>
          </p:grpSpPr>
          <p:sp>
            <p:nvSpPr>
              <p:cNvPr id="13340" name="Retângulo arredondado 13339"/>
              <p:cNvSpPr/>
              <p:nvPr/>
            </p:nvSpPr>
            <p:spPr>
              <a:xfrm>
                <a:off x="4550" y="2768"/>
                <a:ext cx="524" cy="382"/>
              </a:xfrm>
              <a:prstGeom prst="roundRect">
                <a:avLst>
                  <a:gd name="adj" fmla="val 259"/>
                </a:avLst>
              </a:prstGeom>
              <a:noFill/>
              <a:ln w="9525">
                <a:noFill/>
              </a:ln>
            </p:spPr>
            <p:txBody>
              <a:bodyPr/>
              <a:lstStyle/>
              <a:p>
                <a:endParaRPr lang="pt-BR" altLang="en-US" sz="1635"/>
              </a:p>
            </p:txBody>
          </p:sp>
          <p:sp>
            <p:nvSpPr>
              <p:cNvPr id="13341" name="Caixa de Texto 13340"/>
              <p:cNvSpPr txBox="1"/>
              <p:nvPr/>
            </p:nvSpPr>
            <p:spPr>
              <a:xfrm>
                <a:off x="4550" y="2768"/>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a</a:t>
                </a:r>
              </a:p>
            </p:txBody>
          </p:sp>
        </p:grpSp>
        <p:grpSp>
          <p:nvGrpSpPr>
            <p:cNvPr id="13342" name="Grupo 13341"/>
            <p:cNvGrpSpPr/>
            <p:nvPr/>
          </p:nvGrpSpPr>
          <p:grpSpPr>
            <a:xfrm>
              <a:off x="5598" y="2391"/>
              <a:ext cx="466" cy="394"/>
              <a:chOff x="5598" y="2391"/>
              <a:chExt cx="466" cy="394"/>
            </a:xfrm>
          </p:grpSpPr>
          <p:sp>
            <p:nvSpPr>
              <p:cNvPr id="13343" name="Retângulo arredondado 13342"/>
              <p:cNvSpPr/>
              <p:nvPr/>
            </p:nvSpPr>
            <p:spPr>
              <a:xfrm>
                <a:off x="5598" y="2391"/>
                <a:ext cx="466" cy="378"/>
              </a:xfrm>
              <a:prstGeom prst="roundRect">
                <a:avLst>
                  <a:gd name="adj" fmla="val 264"/>
                </a:avLst>
              </a:prstGeom>
              <a:solidFill>
                <a:srgbClr val="FFFFE1"/>
              </a:solidFill>
              <a:ln w="9525">
                <a:noFill/>
              </a:ln>
            </p:spPr>
            <p:txBody>
              <a:bodyPr/>
              <a:lstStyle/>
              <a:p>
                <a:endParaRPr lang="pt-BR" altLang="en-US" sz="1635"/>
              </a:p>
            </p:txBody>
          </p:sp>
          <p:sp>
            <p:nvSpPr>
              <p:cNvPr id="13344" name="Caixa de Texto 13343"/>
              <p:cNvSpPr txBox="1"/>
              <p:nvPr/>
            </p:nvSpPr>
            <p:spPr>
              <a:xfrm>
                <a:off x="5598" y="2391"/>
                <a:ext cx="466"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X3</a:t>
                </a:r>
              </a:p>
            </p:txBody>
          </p:sp>
        </p:grpSp>
        <p:grpSp>
          <p:nvGrpSpPr>
            <p:cNvPr id="13345" name="Grupo 13344"/>
            <p:cNvGrpSpPr/>
            <p:nvPr/>
          </p:nvGrpSpPr>
          <p:grpSpPr>
            <a:xfrm>
              <a:off x="5074" y="2391"/>
              <a:ext cx="524" cy="394"/>
              <a:chOff x="5074" y="2391"/>
              <a:chExt cx="524" cy="394"/>
            </a:xfrm>
          </p:grpSpPr>
          <p:sp>
            <p:nvSpPr>
              <p:cNvPr id="13346" name="Retângulo arredondado 13345"/>
              <p:cNvSpPr/>
              <p:nvPr/>
            </p:nvSpPr>
            <p:spPr>
              <a:xfrm>
                <a:off x="5074" y="2391"/>
                <a:ext cx="524" cy="378"/>
              </a:xfrm>
              <a:prstGeom prst="roundRect">
                <a:avLst>
                  <a:gd name="adj" fmla="val 264"/>
                </a:avLst>
              </a:prstGeom>
              <a:solidFill>
                <a:srgbClr val="FFFFE1"/>
              </a:solidFill>
              <a:ln w="9525">
                <a:noFill/>
              </a:ln>
            </p:spPr>
            <p:txBody>
              <a:bodyPr/>
              <a:lstStyle/>
              <a:p>
                <a:endParaRPr lang="pt-BR" altLang="en-US" sz="1635"/>
              </a:p>
            </p:txBody>
          </p:sp>
          <p:sp>
            <p:nvSpPr>
              <p:cNvPr id="13347" name="Caixa de Texto 13346"/>
              <p:cNvSpPr txBox="1"/>
              <p:nvPr/>
            </p:nvSpPr>
            <p:spPr>
              <a:xfrm>
                <a:off x="5074" y="2391"/>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X2</a:t>
                </a:r>
              </a:p>
            </p:txBody>
          </p:sp>
        </p:grpSp>
        <p:grpSp>
          <p:nvGrpSpPr>
            <p:cNvPr id="13348" name="Grupo 13347"/>
            <p:cNvGrpSpPr/>
            <p:nvPr/>
          </p:nvGrpSpPr>
          <p:grpSpPr>
            <a:xfrm>
              <a:off x="4550" y="2391"/>
              <a:ext cx="524" cy="394"/>
              <a:chOff x="4550" y="2391"/>
              <a:chExt cx="524" cy="394"/>
            </a:xfrm>
          </p:grpSpPr>
          <p:sp>
            <p:nvSpPr>
              <p:cNvPr id="13349" name="Retângulo arredondado 13348"/>
              <p:cNvSpPr/>
              <p:nvPr/>
            </p:nvSpPr>
            <p:spPr>
              <a:xfrm>
                <a:off x="4550" y="2391"/>
                <a:ext cx="524" cy="378"/>
              </a:xfrm>
              <a:prstGeom prst="roundRect">
                <a:avLst>
                  <a:gd name="adj" fmla="val 264"/>
                </a:avLst>
              </a:prstGeom>
              <a:solidFill>
                <a:srgbClr val="FFFFE1"/>
              </a:solidFill>
              <a:ln w="9525">
                <a:noFill/>
              </a:ln>
            </p:spPr>
            <p:txBody>
              <a:bodyPr/>
              <a:lstStyle/>
              <a:p>
                <a:endParaRPr lang="pt-BR" altLang="en-US" sz="1635"/>
              </a:p>
            </p:txBody>
          </p:sp>
          <p:sp>
            <p:nvSpPr>
              <p:cNvPr id="13350" name="Caixa de Texto 13349"/>
              <p:cNvSpPr txBox="1"/>
              <p:nvPr/>
            </p:nvSpPr>
            <p:spPr>
              <a:xfrm>
                <a:off x="4550" y="2391"/>
                <a:ext cx="524" cy="394"/>
              </a:xfrm>
              <a:prstGeom prst="rect">
                <a:avLst/>
              </a:prstGeom>
              <a:noFill/>
              <a:ln w="9525">
                <a:noFill/>
              </a:ln>
            </p:spPr>
            <p:txBody>
              <a:bodyPr lIns="81646" tIns="42456" rIns="81646" bIns="42456">
                <a:spAutoFit/>
              </a:bodyPr>
              <a:lstStyle/>
              <a:p>
                <a:pPr algn="l" defTabSz="449580">
                  <a:lnSpc>
                    <a:spcPct val="124000"/>
                  </a:lnSpc>
                  <a:spcBef>
                    <a:spcPts val="700"/>
                  </a:spcBef>
                  <a:buClr>
                    <a:srgbClr val="3333CC"/>
                  </a:buClr>
                  <a:buSzPct val="60000"/>
                  <a:buFont typeface="Wingdings" panose="05000000000000000000" pitchFamily="2" charset="2"/>
                  <a:tabLst>
                    <a:tab pos="723900" algn="l"/>
                  </a:tabLst>
                </a:pPr>
                <a:r>
                  <a:rPr sz="2540">
                    <a:latin typeface="Arial" panose="020B0604020202020204" pitchFamily="34" charset="0"/>
                  </a:rPr>
                  <a:t>X1</a:t>
                </a:r>
              </a:p>
            </p:txBody>
          </p:sp>
        </p:grpSp>
        <p:sp>
          <p:nvSpPr>
            <p:cNvPr id="13351" name="Conector Reto 13350"/>
            <p:cNvSpPr/>
            <p:nvPr/>
          </p:nvSpPr>
          <p:spPr>
            <a:xfrm>
              <a:off x="4550" y="2391"/>
              <a:ext cx="1514" cy="1"/>
            </a:xfrm>
            <a:prstGeom prst="line">
              <a:avLst/>
            </a:prstGeom>
            <a:ln w="28440" cap="flat" cmpd="sng">
              <a:solidFill>
                <a:srgbClr val="000000"/>
              </a:solidFill>
              <a:prstDash val="solid"/>
              <a:headEnd type="none" w="med" len="med"/>
              <a:tailEnd type="none" w="med" len="med"/>
            </a:ln>
          </p:spPr>
        </p:sp>
        <p:sp>
          <p:nvSpPr>
            <p:cNvPr id="13352" name="Conector Reto 13351"/>
            <p:cNvSpPr/>
            <p:nvPr/>
          </p:nvSpPr>
          <p:spPr>
            <a:xfrm>
              <a:off x="4550" y="2768"/>
              <a:ext cx="1514" cy="1"/>
            </a:xfrm>
            <a:prstGeom prst="line">
              <a:avLst/>
            </a:prstGeom>
            <a:ln w="12600" cap="flat" cmpd="sng">
              <a:solidFill>
                <a:srgbClr val="000000"/>
              </a:solidFill>
              <a:prstDash val="solid"/>
              <a:headEnd type="none" w="med" len="med"/>
              <a:tailEnd type="none" w="med" len="med"/>
            </a:ln>
          </p:spPr>
        </p:sp>
        <p:sp>
          <p:nvSpPr>
            <p:cNvPr id="13353" name="Conector Reto 13352"/>
            <p:cNvSpPr/>
            <p:nvPr/>
          </p:nvSpPr>
          <p:spPr>
            <a:xfrm>
              <a:off x="4550" y="3150"/>
              <a:ext cx="1514" cy="1"/>
            </a:xfrm>
            <a:prstGeom prst="line">
              <a:avLst/>
            </a:prstGeom>
            <a:ln w="12600" cap="flat" cmpd="sng">
              <a:solidFill>
                <a:srgbClr val="000000"/>
              </a:solidFill>
              <a:prstDash val="solid"/>
              <a:headEnd type="none" w="med" len="med"/>
              <a:tailEnd type="none" w="med" len="med"/>
            </a:ln>
          </p:spPr>
        </p:sp>
        <p:sp>
          <p:nvSpPr>
            <p:cNvPr id="13354" name="Conector Reto 13353"/>
            <p:cNvSpPr/>
            <p:nvPr/>
          </p:nvSpPr>
          <p:spPr>
            <a:xfrm>
              <a:off x="4550" y="3538"/>
              <a:ext cx="1514" cy="1"/>
            </a:xfrm>
            <a:prstGeom prst="line">
              <a:avLst/>
            </a:prstGeom>
            <a:ln w="12600" cap="flat" cmpd="sng">
              <a:solidFill>
                <a:srgbClr val="000000"/>
              </a:solidFill>
              <a:prstDash val="solid"/>
              <a:headEnd type="none" w="med" len="med"/>
              <a:tailEnd type="none" w="med" len="med"/>
            </a:ln>
          </p:spPr>
        </p:sp>
        <p:sp>
          <p:nvSpPr>
            <p:cNvPr id="13355" name="Conector Reto 13354"/>
            <p:cNvSpPr/>
            <p:nvPr/>
          </p:nvSpPr>
          <p:spPr>
            <a:xfrm>
              <a:off x="4550" y="3916"/>
              <a:ext cx="1514" cy="1"/>
            </a:xfrm>
            <a:prstGeom prst="line">
              <a:avLst/>
            </a:prstGeom>
            <a:ln w="28440" cap="flat" cmpd="sng">
              <a:solidFill>
                <a:srgbClr val="000000"/>
              </a:solidFill>
              <a:prstDash val="solid"/>
              <a:headEnd type="none" w="med" len="med"/>
              <a:tailEnd type="none" w="med" len="med"/>
            </a:ln>
          </p:spPr>
        </p:sp>
        <p:sp>
          <p:nvSpPr>
            <p:cNvPr id="13356" name="Conector Reto 13355"/>
            <p:cNvSpPr/>
            <p:nvPr/>
          </p:nvSpPr>
          <p:spPr>
            <a:xfrm>
              <a:off x="4550" y="2391"/>
              <a:ext cx="1" cy="1525"/>
            </a:xfrm>
            <a:prstGeom prst="line">
              <a:avLst/>
            </a:prstGeom>
            <a:ln w="28440" cap="flat" cmpd="sng">
              <a:solidFill>
                <a:srgbClr val="000000"/>
              </a:solidFill>
              <a:prstDash val="solid"/>
              <a:headEnd type="none" w="med" len="med"/>
              <a:tailEnd type="none" w="med" len="med"/>
            </a:ln>
          </p:spPr>
        </p:sp>
        <p:sp>
          <p:nvSpPr>
            <p:cNvPr id="13357" name="Conector Reto 13356"/>
            <p:cNvSpPr/>
            <p:nvPr/>
          </p:nvSpPr>
          <p:spPr>
            <a:xfrm>
              <a:off x="5074" y="2391"/>
              <a:ext cx="1" cy="1525"/>
            </a:xfrm>
            <a:prstGeom prst="line">
              <a:avLst/>
            </a:prstGeom>
            <a:ln w="12600" cap="flat" cmpd="sng">
              <a:solidFill>
                <a:srgbClr val="000000"/>
              </a:solidFill>
              <a:prstDash val="solid"/>
              <a:headEnd type="none" w="med" len="med"/>
              <a:tailEnd type="none" w="med" len="med"/>
            </a:ln>
          </p:spPr>
        </p:sp>
        <p:sp>
          <p:nvSpPr>
            <p:cNvPr id="13358" name="Conector Reto 13357"/>
            <p:cNvSpPr/>
            <p:nvPr/>
          </p:nvSpPr>
          <p:spPr>
            <a:xfrm>
              <a:off x="5598" y="2391"/>
              <a:ext cx="1" cy="1525"/>
            </a:xfrm>
            <a:prstGeom prst="line">
              <a:avLst/>
            </a:prstGeom>
            <a:ln w="12600" cap="flat" cmpd="sng">
              <a:solidFill>
                <a:srgbClr val="000000"/>
              </a:solidFill>
              <a:prstDash val="solid"/>
              <a:headEnd type="none" w="med" len="med"/>
              <a:tailEnd type="none" w="med" len="med"/>
            </a:ln>
          </p:spPr>
        </p:sp>
        <p:sp>
          <p:nvSpPr>
            <p:cNvPr id="13359" name="Conector Reto 13358"/>
            <p:cNvSpPr/>
            <p:nvPr/>
          </p:nvSpPr>
          <p:spPr>
            <a:xfrm>
              <a:off x="6063" y="2391"/>
              <a:ext cx="1" cy="1525"/>
            </a:xfrm>
            <a:prstGeom prst="line">
              <a:avLst/>
            </a:prstGeom>
            <a:ln w="28440" cap="flat" cmpd="sng">
              <a:solidFill>
                <a:srgbClr val="000000"/>
              </a:solidFill>
              <a:prstDash val="solid"/>
              <a:headEnd type="none" w="med" len="med"/>
              <a:tailEnd type="none" w="med" len="med"/>
            </a:ln>
          </p:spPr>
        </p:sp>
      </p:grpSp>
      <p:graphicFrame>
        <p:nvGraphicFramePr>
          <p:cNvPr id="13360" name="Objeto 13359"/>
          <p:cNvGraphicFramePr>
            <a:graphicFrameLocks noChangeAspect="1"/>
          </p:cNvGraphicFramePr>
          <p:nvPr/>
        </p:nvGraphicFramePr>
        <p:xfrm>
          <a:off x="2550348" y="4363658"/>
          <a:ext cx="5190305" cy="989384"/>
        </p:xfrm>
        <a:graphic>
          <a:graphicData uri="http://schemas.openxmlformats.org/presentationml/2006/ole">
            <mc:AlternateContent xmlns:mc="http://schemas.openxmlformats.org/markup-compatibility/2006">
              <mc:Choice xmlns:v="urn:schemas-microsoft-com:vml" Requires="v">
                <p:oleObj spid="_x0000_s3090" r:id="rId4" imgW="2198370" imgH="418465" progId="Equation.3">
                  <p:embed/>
                </p:oleObj>
              </mc:Choice>
              <mc:Fallback>
                <p:oleObj r:id="rId4" imgW="2198370" imgH="418465" progId="Equation.3">
                  <p:embed/>
                  <p:pic>
                    <p:nvPicPr>
                      <p:cNvPr id="0" name="Imagem 3075"/>
                      <p:cNvPicPr/>
                      <p:nvPr/>
                    </p:nvPicPr>
                    <p:blipFill>
                      <a:blip r:embed="rId5"/>
                      <a:stretch>
                        <a:fillRect/>
                      </a:stretch>
                    </p:blipFill>
                    <p:spPr>
                      <a:xfrm>
                        <a:off x="2550348" y="4363658"/>
                        <a:ext cx="5190305" cy="989384"/>
                      </a:xfrm>
                      <a:prstGeom prst="rect">
                        <a:avLst/>
                      </a:prstGeom>
                      <a:noFill/>
                      <a:ln w="38100">
                        <a:noFill/>
                        <a:miter/>
                      </a:ln>
                    </p:spPr>
                  </p:pic>
                </p:oleObj>
              </mc:Fallback>
            </mc:AlternateContent>
          </a:graphicData>
        </a:graphic>
      </p:graphicFrame>
      <p:graphicFrame>
        <p:nvGraphicFramePr>
          <p:cNvPr id="13361" name="Objeto 13360"/>
          <p:cNvGraphicFramePr>
            <a:graphicFrameLocks noChangeAspect="1"/>
          </p:cNvGraphicFramePr>
          <p:nvPr/>
        </p:nvGraphicFramePr>
        <p:xfrm>
          <a:off x="2511464" y="5520100"/>
          <a:ext cx="5364564" cy="941859"/>
        </p:xfrm>
        <a:graphic>
          <a:graphicData uri="http://schemas.openxmlformats.org/presentationml/2006/ole">
            <mc:AlternateContent xmlns:mc="http://schemas.openxmlformats.org/markup-compatibility/2006">
              <mc:Choice xmlns:v="urn:schemas-microsoft-com:vml" Requires="v">
                <p:oleObj spid="_x0000_s3091" r:id="rId6" imgW="2388870" imgH="418465" progId="Equation.3">
                  <p:embed/>
                </p:oleObj>
              </mc:Choice>
              <mc:Fallback>
                <p:oleObj r:id="rId6" imgW="2388870" imgH="418465" progId="Equation.3">
                  <p:embed/>
                  <p:pic>
                    <p:nvPicPr>
                      <p:cNvPr id="0" name="Imagem 3076"/>
                      <p:cNvPicPr/>
                      <p:nvPr/>
                    </p:nvPicPr>
                    <p:blipFill>
                      <a:blip r:embed="rId7"/>
                      <a:stretch>
                        <a:fillRect/>
                      </a:stretch>
                    </p:blipFill>
                    <p:spPr>
                      <a:xfrm>
                        <a:off x="2511464" y="5520100"/>
                        <a:ext cx="5364564" cy="941859"/>
                      </a:xfrm>
                      <a:prstGeom prst="rect">
                        <a:avLst/>
                      </a:prstGeom>
                      <a:noFill/>
                      <a:ln w="38100">
                        <a:noFill/>
                        <a:miter/>
                      </a:ln>
                    </p:spPr>
                  </p:pic>
                </p:oleObj>
              </mc:Fallback>
            </mc:AlternateContent>
          </a:graphicData>
        </a:graphic>
      </p:graphicFrame>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4336"/>
          <p:cNvSpPr>
            <a:spLocks noGrp="1"/>
          </p:cNvSpPr>
          <p:nvPr>
            <p:ph type="title"/>
          </p:nvPr>
        </p:nvSpPr>
        <p:spPr>
          <a:xfrm>
            <a:off x="2196071" y="676261"/>
            <a:ext cx="7809939" cy="608965"/>
          </a:xfrm>
        </p:spPr>
        <p:txBody>
          <a:bodyPr wrap="square" lIns="0" tIns="0" rIns="0" bIns="0" anchor="ctr">
            <a:spAutoFit/>
          </a:bodyPr>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Exemplo</a:t>
            </a:r>
          </a:p>
        </p:txBody>
      </p:sp>
      <p:sp>
        <p:nvSpPr>
          <p:cNvPr id="14338" name="Espaço Reservado para Texto 14337"/>
          <p:cNvSpPr>
            <a:spLocks noGrp="1"/>
          </p:cNvSpPr>
          <p:nvPr>
            <p:ph type="body" idx="1"/>
          </p:nvPr>
        </p:nvSpPr>
        <p:spPr>
          <a:xfrm>
            <a:off x="2196071" y="1587047"/>
            <a:ext cx="7809939" cy="4640167"/>
          </a:xfrm>
        </p:spPr>
        <p:txBody>
          <a:bodyPr wrap="square" lIns="0" tIns="0" rIns="0" bIns="0" anchor="t"/>
          <a:lstStyle/>
          <a:p>
            <a:pPr marL="457200" indent="0" defTabSz="449580">
              <a:lnSpc>
                <a:spcPct val="102000"/>
              </a:lnSpc>
              <a:buClr>
                <a:srgbClr val="3333CC"/>
              </a:buClr>
              <a:buSzPct val="60000"/>
              <a:buFont typeface="Wingdings" panose="05000000000000000000"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540">
                <a:latin typeface="Tahoma" panose="020B0604030504040204" pitchFamily="34" charset="0"/>
              </a:rPr>
              <a:t>A = {bermuda, calça, camiseta, sandália, tênis} e                    T = {1, 2, 3, 4}.</a:t>
            </a:r>
          </a:p>
          <a:p>
            <a:pPr marL="457200" indent="0" defTabSz="449580">
              <a:lnSpc>
                <a:spcPct val="102000"/>
              </a:lnSpc>
              <a:buClr>
                <a:srgbClr val="3333CC"/>
              </a:buClr>
              <a:buSzPct val="60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Suporte Mínimo = 50% (2 transações).</a:t>
            </a:r>
          </a:p>
          <a:p>
            <a:pPr marL="457200" indent="0" defTabSz="449580">
              <a:lnSpc>
                <a:spcPct val="102000"/>
              </a:lnSpc>
              <a:buClr>
                <a:srgbClr val="3333CC"/>
              </a:buClr>
              <a:buSzPct val="60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a:latin typeface="Tahoma" panose="020B0604030504040204" pitchFamily="34" charset="0"/>
              </a:rPr>
              <a:t>Confiança Mínima = 50%.</a:t>
            </a:r>
          </a:p>
        </p:txBody>
      </p:sp>
      <p:grpSp>
        <p:nvGrpSpPr>
          <p:cNvPr id="14339" name="Grupo 14338"/>
          <p:cNvGrpSpPr/>
          <p:nvPr/>
        </p:nvGrpSpPr>
        <p:grpSpPr>
          <a:xfrm>
            <a:off x="2236395" y="4259967"/>
            <a:ext cx="3941693" cy="1867877"/>
            <a:chOff x="495" y="2958"/>
            <a:chExt cx="2737" cy="1297"/>
          </a:xfrm>
        </p:grpSpPr>
        <p:grpSp>
          <p:nvGrpSpPr>
            <p:cNvPr id="14340" name="Grupo 14339"/>
            <p:cNvGrpSpPr/>
            <p:nvPr/>
          </p:nvGrpSpPr>
          <p:grpSpPr>
            <a:xfrm>
              <a:off x="1547" y="3966"/>
              <a:ext cx="1684" cy="288"/>
              <a:chOff x="1547" y="3966"/>
              <a:chExt cx="1684" cy="288"/>
            </a:xfrm>
          </p:grpSpPr>
          <p:sp>
            <p:nvSpPr>
              <p:cNvPr id="14341" name="Retângulo arredondado 14340"/>
              <p:cNvSpPr/>
              <p:nvPr/>
            </p:nvSpPr>
            <p:spPr>
              <a:xfrm>
                <a:off x="1547" y="3966"/>
                <a:ext cx="1684" cy="288"/>
              </a:xfrm>
              <a:prstGeom prst="roundRect">
                <a:avLst>
                  <a:gd name="adj" fmla="val 347"/>
                </a:avLst>
              </a:prstGeom>
              <a:noFill/>
              <a:ln w="9525">
                <a:noFill/>
              </a:ln>
            </p:spPr>
            <p:txBody>
              <a:bodyPr/>
              <a:lstStyle/>
              <a:p>
                <a:endParaRPr lang="pt-BR" altLang="en-US" sz="1635"/>
              </a:p>
            </p:txBody>
          </p:sp>
          <p:sp>
            <p:nvSpPr>
              <p:cNvPr id="14342" name="Caixa de Texto 14341"/>
              <p:cNvSpPr txBox="1"/>
              <p:nvPr/>
            </p:nvSpPr>
            <p:spPr>
              <a:xfrm>
                <a:off x="1547" y="3966"/>
                <a:ext cx="168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 pos="1447800" algn="l"/>
                    <a:tab pos="2171700" algn="l"/>
                  </a:tabLst>
                </a:pPr>
                <a:r>
                  <a:rPr sz="1635">
                    <a:latin typeface="Arial" panose="020B0604020202020204" pitchFamily="34" charset="0"/>
                  </a:rPr>
                  <a:t>calça, sandália</a:t>
                </a:r>
              </a:p>
            </p:txBody>
          </p:sp>
        </p:grpSp>
        <p:grpSp>
          <p:nvGrpSpPr>
            <p:cNvPr id="14343" name="Grupo 14342"/>
            <p:cNvGrpSpPr/>
            <p:nvPr/>
          </p:nvGrpSpPr>
          <p:grpSpPr>
            <a:xfrm>
              <a:off x="495" y="3966"/>
              <a:ext cx="1052" cy="288"/>
              <a:chOff x="495" y="3966"/>
              <a:chExt cx="1052" cy="288"/>
            </a:xfrm>
          </p:grpSpPr>
          <p:sp>
            <p:nvSpPr>
              <p:cNvPr id="14344" name="Retângulo arredondado 14343"/>
              <p:cNvSpPr/>
              <p:nvPr/>
            </p:nvSpPr>
            <p:spPr>
              <a:xfrm>
                <a:off x="495" y="3966"/>
                <a:ext cx="1052" cy="288"/>
              </a:xfrm>
              <a:prstGeom prst="roundRect">
                <a:avLst>
                  <a:gd name="adj" fmla="val 347"/>
                </a:avLst>
              </a:prstGeom>
              <a:noFill/>
              <a:ln w="9525">
                <a:noFill/>
              </a:ln>
            </p:spPr>
            <p:txBody>
              <a:bodyPr/>
              <a:lstStyle/>
              <a:p>
                <a:endParaRPr lang="pt-BR" altLang="en-US" sz="1635"/>
              </a:p>
            </p:txBody>
          </p:sp>
          <p:sp>
            <p:nvSpPr>
              <p:cNvPr id="14345" name="Caixa de Texto 14344"/>
              <p:cNvSpPr txBox="1"/>
              <p:nvPr/>
            </p:nvSpPr>
            <p:spPr>
              <a:xfrm>
                <a:off x="495" y="3966"/>
                <a:ext cx="105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4</a:t>
                </a:r>
              </a:p>
            </p:txBody>
          </p:sp>
        </p:grpSp>
        <p:grpSp>
          <p:nvGrpSpPr>
            <p:cNvPr id="14346" name="Grupo 14345"/>
            <p:cNvGrpSpPr/>
            <p:nvPr/>
          </p:nvGrpSpPr>
          <p:grpSpPr>
            <a:xfrm>
              <a:off x="1547" y="3726"/>
              <a:ext cx="1684" cy="275"/>
              <a:chOff x="1547" y="3726"/>
              <a:chExt cx="1684" cy="275"/>
            </a:xfrm>
          </p:grpSpPr>
          <p:sp>
            <p:nvSpPr>
              <p:cNvPr id="14347" name="Retângulo arredondado 14346"/>
              <p:cNvSpPr/>
              <p:nvPr/>
            </p:nvSpPr>
            <p:spPr>
              <a:xfrm>
                <a:off x="1547" y="3726"/>
                <a:ext cx="1684" cy="240"/>
              </a:xfrm>
              <a:prstGeom prst="roundRect">
                <a:avLst>
                  <a:gd name="adj" fmla="val 417"/>
                </a:avLst>
              </a:prstGeom>
              <a:noFill/>
              <a:ln w="9525">
                <a:noFill/>
              </a:ln>
            </p:spPr>
            <p:txBody>
              <a:bodyPr/>
              <a:lstStyle/>
              <a:p>
                <a:endParaRPr lang="pt-BR" altLang="en-US" sz="1635"/>
              </a:p>
            </p:txBody>
          </p:sp>
          <p:sp>
            <p:nvSpPr>
              <p:cNvPr id="14348" name="Caixa de Texto 14347"/>
              <p:cNvSpPr txBox="1"/>
              <p:nvPr/>
            </p:nvSpPr>
            <p:spPr>
              <a:xfrm>
                <a:off x="1547" y="3726"/>
                <a:ext cx="168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 pos="1447800" algn="l"/>
                    <a:tab pos="2171700" algn="l"/>
                  </a:tabLst>
                </a:pPr>
                <a:r>
                  <a:rPr sz="1635">
                    <a:latin typeface="Arial" panose="020B0604020202020204" pitchFamily="34" charset="0"/>
                  </a:rPr>
                  <a:t>bermuda, tênis</a:t>
                </a:r>
              </a:p>
            </p:txBody>
          </p:sp>
        </p:grpSp>
        <p:grpSp>
          <p:nvGrpSpPr>
            <p:cNvPr id="14349" name="Grupo 14348"/>
            <p:cNvGrpSpPr/>
            <p:nvPr/>
          </p:nvGrpSpPr>
          <p:grpSpPr>
            <a:xfrm>
              <a:off x="495" y="3726"/>
              <a:ext cx="1052" cy="275"/>
              <a:chOff x="495" y="3726"/>
              <a:chExt cx="1052" cy="275"/>
            </a:xfrm>
          </p:grpSpPr>
          <p:sp>
            <p:nvSpPr>
              <p:cNvPr id="14350" name="Retângulo arredondado 14349"/>
              <p:cNvSpPr/>
              <p:nvPr/>
            </p:nvSpPr>
            <p:spPr>
              <a:xfrm>
                <a:off x="495" y="3726"/>
                <a:ext cx="1052" cy="240"/>
              </a:xfrm>
              <a:prstGeom prst="roundRect">
                <a:avLst>
                  <a:gd name="adj" fmla="val 417"/>
                </a:avLst>
              </a:prstGeom>
              <a:noFill/>
              <a:ln w="9525">
                <a:noFill/>
              </a:ln>
            </p:spPr>
            <p:txBody>
              <a:bodyPr/>
              <a:lstStyle/>
              <a:p>
                <a:endParaRPr lang="pt-BR" altLang="en-US" sz="1635"/>
              </a:p>
            </p:txBody>
          </p:sp>
          <p:sp>
            <p:nvSpPr>
              <p:cNvPr id="14351" name="Caixa de Texto 14350"/>
              <p:cNvSpPr txBox="1"/>
              <p:nvPr/>
            </p:nvSpPr>
            <p:spPr>
              <a:xfrm>
                <a:off x="495" y="3726"/>
                <a:ext cx="105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3</a:t>
                </a:r>
              </a:p>
            </p:txBody>
          </p:sp>
        </p:grpSp>
        <p:grpSp>
          <p:nvGrpSpPr>
            <p:cNvPr id="14352" name="Grupo 14351"/>
            <p:cNvGrpSpPr/>
            <p:nvPr/>
          </p:nvGrpSpPr>
          <p:grpSpPr>
            <a:xfrm>
              <a:off x="1547" y="3486"/>
              <a:ext cx="1684" cy="275"/>
              <a:chOff x="1547" y="3486"/>
              <a:chExt cx="1684" cy="275"/>
            </a:xfrm>
          </p:grpSpPr>
          <p:sp>
            <p:nvSpPr>
              <p:cNvPr id="14353" name="Retângulo arredondado 14352"/>
              <p:cNvSpPr/>
              <p:nvPr/>
            </p:nvSpPr>
            <p:spPr>
              <a:xfrm>
                <a:off x="1547" y="3486"/>
                <a:ext cx="1684" cy="240"/>
              </a:xfrm>
              <a:prstGeom prst="roundRect">
                <a:avLst>
                  <a:gd name="adj" fmla="val 417"/>
                </a:avLst>
              </a:prstGeom>
              <a:noFill/>
              <a:ln w="9525">
                <a:noFill/>
              </a:ln>
            </p:spPr>
            <p:txBody>
              <a:bodyPr/>
              <a:lstStyle/>
              <a:p>
                <a:endParaRPr lang="pt-BR" altLang="en-US" sz="1635"/>
              </a:p>
            </p:txBody>
          </p:sp>
          <p:sp>
            <p:nvSpPr>
              <p:cNvPr id="14354" name="Caixa de Texto 14353"/>
              <p:cNvSpPr txBox="1"/>
              <p:nvPr/>
            </p:nvSpPr>
            <p:spPr>
              <a:xfrm>
                <a:off x="1547" y="3486"/>
                <a:ext cx="168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 pos="1447800" algn="l"/>
                    <a:tab pos="2171700" algn="l"/>
                  </a:tabLst>
                </a:pPr>
                <a:r>
                  <a:rPr sz="1635">
                    <a:latin typeface="Arial" panose="020B0604020202020204" pitchFamily="34" charset="0"/>
                  </a:rPr>
                  <a:t>camiseta, tênis</a:t>
                </a:r>
              </a:p>
            </p:txBody>
          </p:sp>
        </p:grpSp>
        <p:grpSp>
          <p:nvGrpSpPr>
            <p:cNvPr id="14355" name="Grupo 14354"/>
            <p:cNvGrpSpPr/>
            <p:nvPr/>
          </p:nvGrpSpPr>
          <p:grpSpPr>
            <a:xfrm>
              <a:off x="495" y="3486"/>
              <a:ext cx="1052" cy="275"/>
              <a:chOff x="495" y="3486"/>
              <a:chExt cx="1052" cy="275"/>
            </a:xfrm>
          </p:grpSpPr>
          <p:sp>
            <p:nvSpPr>
              <p:cNvPr id="14356" name="Retângulo arredondado 14355"/>
              <p:cNvSpPr/>
              <p:nvPr/>
            </p:nvSpPr>
            <p:spPr>
              <a:xfrm>
                <a:off x="495" y="3486"/>
                <a:ext cx="1052" cy="240"/>
              </a:xfrm>
              <a:prstGeom prst="roundRect">
                <a:avLst>
                  <a:gd name="adj" fmla="val 417"/>
                </a:avLst>
              </a:prstGeom>
              <a:noFill/>
              <a:ln w="9525">
                <a:noFill/>
              </a:ln>
            </p:spPr>
            <p:txBody>
              <a:bodyPr/>
              <a:lstStyle/>
              <a:p>
                <a:endParaRPr lang="pt-BR" altLang="en-US" sz="1635"/>
              </a:p>
            </p:txBody>
          </p:sp>
          <p:sp>
            <p:nvSpPr>
              <p:cNvPr id="14357" name="Caixa de Texto 14356"/>
              <p:cNvSpPr txBox="1"/>
              <p:nvPr/>
            </p:nvSpPr>
            <p:spPr>
              <a:xfrm>
                <a:off x="495" y="3486"/>
                <a:ext cx="105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2</a:t>
                </a:r>
              </a:p>
            </p:txBody>
          </p:sp>
        </p:grpSp>
        <p:grpSp>
          <p:nvGrpSpPr>
            <p:cNvPr id="14358" name="Grupo 14357"/>
            <p:cNvGrpSpPr/>
            <p:nvPr/>
          </p:nvGrpSpPr>
          <p:grpSpPr>
            <a:xfrm>
              <a:off x="1547" y="3246"/>
              <a:ext cx="1684" cy="275"/>
              <a:chOff x="1547" y="3246"/>
              <a:chExt cx="1684" cy="275"/>
            </a:xfrm>
          </p:grpSpPr>
          <p:sp>
            <p:nvSpPr>
              <p:cNvPr id="14359" name="Retângulo arredondado 14358"/>
              <p:cNvSpPr/>
              <p:nvPr/>
            </p:nvSpPr>
            <p:spPr>
              <a:xfrm>
                <a:off x="1547" y="3246"/>
                <a:ext cx="1684" cy="240"/>
              </a:xfrm>
              <a:prstGeom prst="roundRect">
                <a:avLst>
                  <a:gd name="adj" fmla="val 417"/>
                </a:avLst>
              </a:prstGeom>
              <a:noFill/>
              <a:ln w="9525">
                <a:noFill/>
              </a:ln>
            </p:spPr>
            <p:txBody>
              <a:bodyPr/>
              <a:lstStyle/>
              <a:p>
                <a:endParaRPr lang="pt-BR" altLang="en-US" sz="1635"/>
              </a:p>
            </p:txBody>
          </p:sp>
          <p:sp>
            <p:nvSpPr>
              <p:cNvPr id="14360" name="Caixa de Texto 14359"/>
              <p:cNvSpPr txBox="1"/>
              <p:nvPr/>
            </p:nvSpPr>
            <p:spPr>
              <a:xfrm>
                <a:off x="1547" y="3246"/>
                <a:ext cx="168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 pos="1447800" algn="l"/>
                    <a:tab pos="2171700" algn="l"/>
                  </a:tabLst>
                </a:pPr>
                <a:r>
                  <a:rPr sz="1635">
                    <a:latin typeface="Arial" panose="020B0604020202020204" pitchFamily="34" charset="0"/>
                  </a:rPr>
                  <a:t>calça, camiseta, tênis</a:t>
                </a:r>
              </a:p>
            </p:txBody>
          </p:sp>
        </p:grpSp>
        <p:grpSp>
          <p:nvGrpSpPr>
            <p:cNvPr id="14361" name="Grupo 14360"/>
            <p:cNvGrpSpPr/>
            <p:nvPr/>
          </p:nvGrpSpPr>
          <p:grpSpPr>
            <a:xfrm>
              <a:off x="495" y="3246"/>
              <a:ext cx="1052" cy="275"/>
              <a:chOff x="495" y="3246"/>
              <a:chExt cx="1052" cy="275"/>
            </a:xfrm>
          </p:grpSpPr>
          <p:sp>
            <p:nvSpPr>
              <p:cNvPr id="14362" name="Retângulo arredondado 14361"/>
              <p:cNvSpPr/>
              <p:nvPr/>
            </p:nvSpPr>
            <p:spPr>
              <a:xfrm>
                <a:off x="495" y="3246"/>
                <a:ext cx="1052" cy="240"/>
              </a:xfrm>
              <a:prstGeom prst="roundRect">
                <a:avLst>
                  <a:gd name="adj" fmla="val 417"/>
                </a:avLst>
              </a:prstGeom>
              <a:noFill/>
              <a:ln w="9525">
                <a:noFill/>
              </a:ln>
            </p:spPr>
            <p:txBody>
              <a:bodyPr/>
              <a:lstStyle/>
              <a:p>
                <a:endParaRPr lang="pt-BR" altLang="en-US" sz="1635"/>
              </a:p>
            </p:txBody>
          </p:sp>
          <p:sp>
            <p:nvSpPr>
              <p:cNvPr id="14363" name="Caixa de Texto 14362"/>
              <p:cNvSpPr txBox="1"/>
              <p:nvPr/>
            </p:nvSpPr>
            <p:spPr>
              <a:xfrm>
                <a:off x="495" y="3246"/>
                <a:ext cx="105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1</a:t>
                </a:r>
              </a:p>
            </p:txBody>
          </p:sp>
        </p:grpSp>
        <p:grpSp>
          <p:nvGrpSpPr>
            <p:cNvPr id="14364" name="Grupo 14363"/>
            <p:cNvGrpSpPr/>
            <p:nvPr/>
          </p:nvGrpSpPr>
          <p:grpSpPr>
            <a:xfrm>
              <a:off x="1547" y="2958"/>
              <a:ext cx="1684" cy="288"/>
              <a:chOff x="1547" y="2958"/>
              <a:chExt cx="1684" cy="288"/>
            </a:xfrm>
          </p:grpSpPr>
          <p:sp>
            <p:nvSpPr>
              <p:cNvPr id="14365" name="Retângulo arredondado 14364"/>
              <p:cNvSpPr/>
              <p:nvPr/>
            </p:nvSpPr>
            <p:spPr>
              <a:xfrm>
                <a:off x="1547" y="2958"/>
                <a:ext cx="1684" cy="288"/>
              </a:xfrm>
              <a:prstGeom prst="roundRect">
                <a:avLst>
                  <a:gd name="adj" fmla="val 347"/>
                </a:avLst>
              </a:prstGeom>
              <a:solidFill>
                <a:srgbClr val="CCFFFF"/>
              </a:solidFill>
              <a:ln w="9525">
                <a:noFill/>
              </a:ln>
            </p:spPr>
            <p:txBody>
              <a:bodyPr/>
              <a:lstStyle/>
              <a:p>
                <a:endParaRPr lang="pt-BR" altLang="en-US" sz="1635"/>
              </a:p>
            </p:txBody>
          </p:sp>
          <p:sp>
            <p:nvSpPr>
              <p:cNvPr id="14366" name="Caixa de Texto 14365"/>
              <p:cNvSpPr txBox="1"/>
              <p:nvPr/>
            </p:nvSpPr>
            <p:spPr>
              <a:xfrm>
                <a:off x="1547" y="2958"/>
                <a:ext cx="168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 pos="2171700" algn="l"/>
                  </a:tabLst>
                </a:pPr>
                <a:r>
                  <a:rPr sz="1635" b="1">
                    <a:latin typeface="Arial" panose="020B0604020202020204" pitchFamily="34" charset="0"/>
                  </a:rPr>
                  <a:t>Itens Comprados</a:t>
                </a:r>
              </a:p>
            </p:txBody>
          </p:sp>
        </p:grpSp>
        <p:grpSp>
          <p:nvGrpSpPr>
            <p:cNvPr id="14367" name="Grupo 14366"/>
            <p:cNvGrpSpPr/>
            <p:nvPr/>
          </p:nvGrpSpPr>
          <p:grpSpPr>
            <a:xfrm>
              <a:off x="495" y="2958"/>
              <a:ext cx="1052" cy="288"/>
              <a:chOff x="495" y="2958"/>
              <a:chExt cx="1052" cy="288"/>
            </a:xfrm>
          </p:grpSpPr>
          <p:sp>
            <p:nvSpPr>
              <p:cNvPr id="14368" name="Retângulo arredondado 14367"/>
              <p:cNvSpPr/>
              <p:nvPr/>
            </p:nvSpPr>
            <p:spPr>
              <a:xfrm>
                <a:off x="495" y="2958"/>
                <a:ext cx="1052" cy="288"/>
              </a:xfrm>
              <a:prstGeom prst="roundRect">
                <a:avLst>
                  <a:gd name="adj" fmla="val 347"/>
                </a:avLst>
              </a:prstGeom>
              <a:solidFill>
                <a:srgbClr val="CCFFFF"/>
              </a:solidFill>
              <a:ln w="9525">
                <a:noFill/>
              </a:ln>
            </p:spPr>
            <p:txBody>
              <a:bodyPr/>
              <a:lstStyle/>
              <a:p>
                <a:endParaRPr lang="pt-BR" altLang="en-US" sz="1635"/>
              </a:p>
            </p:txBody>
          </p:sp>
          <p:sp>
            <p:nvSpPr>
              <p:cNvPr id="14369" name="Caixa de Texto 14368"/>
              <p:cNvSpPr txBox="1"/>
              <p:nvPr/>
            </p:nvSpPr>
            <p:spPr>
              <a:xfrm>
                <a:off x="495" y="2958"/>
                <a:ext cx="105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b="1">
                    <a:latin typeface="Arial" panose="020B0604020202020204" pitchFamily="34" charset="0"/>
                  </a:rPr>
                  <a:t>Transações</a:t>
                </a:r>
              </a:p>
            </p:txBody>
          </p:sp>
        </p:grpSp>
        <p:sp>
          <p:nvSpPr>
            <p:cNvPr id="14370" name="Conector Reto 14369"/>
            <p:cNvSpPr/>
            <p:nvPr/>
          </p:nvSpPr>
          <p:spPr>
            <a:xfrm>
              <a:off x="495" y="2958"/>
              <a:ext cx="2736" cy="1"/>
            </a:xfrm>
            <a:prstGeom prst="line">
              <a:avLst/>
            </a:prstGeom>
            <a:ln w="28440" cap="flat" cmpd="sng">
              <a:solidFill>
                <a:srgbClr val="000000"/>
              </a:solidFill>
              <a:prstDash val="solid"/>
              <a:headEnd type="none" w="med" len="med"/>
              <a:tailEnd type="none" w="med" len="med"/>
            </a:ln>
          </p:spPr>
        </p:sp>
        <p:sp>
          <p:nvSpPr>
            <p:cNvPr id="14371" name="Conector Reto 14370"/>
            <p:cNvSpPr/>
            <p:nvPr/>
          </p:nvSpPr>
          <p:spPr>
            <a:xfrm>
              <a:off x="495" y="3246"/>
              <a:ext cx="2736" cy="1"/>
            </a:xfrm>
            <a:prstGeom prst="line">
              <a:avLst/>
            </a:prstGeom>
            <a:ln w="12600" cap="flat" cmpd="sng">
              <a:solidFill>
                <a:srgbClr val="000000"/>
              </a:solidFill>
              <a:prstDash val="solid"/>
              <a:headEnd type="none" w="med" len="med"/>
              <a:tailEnd type="none" w="med" len="med"/>
            </a:ln>
          </p:spPr>
        </p:sp>
        <p:sp>
          <p:nvSpPr>
            <p:cNvPr id="14372" name="Conector Reto 14371"/>
            <p:cNvSpPr/>
            <p:nvPr/>
          </p:nvSpPr>
          <p:spPr>
            <a:xfrm>
              <a:off x="495" y="3486"/>
              <a:ext cx="2736" cy="1"/>
            </a:xfrm>
            <a:prstGeom prst="line">
              <a:avLst/>
            </a:prstGeom>
            <a:ln w="12600" cap="flat" cmpd="sng">
              <a:solidFill>
                <a:srgbClr val="000000"/>
              </a:solidFill>
              <a:prstDash val="solid"/>
              <a:headEnd type="none" w="med" len="med"/>
              <a:tailEnd type="none" w="med" len="med"/>
            </a:ln>
          </p:spPr>
        </p:sp>
        <p:sp>
          <p:nvSpPr>
            <p:cNvPr id="14373" name="Conector Reto 14372"/>
            <p:cNvSpPr/>
            <p:nvPr/>
          </p:nvSpPr>
          <p:spPr>
            <a:xfrm>
              <a:off x="495" y="3726"/>
              <a:ext cx="2736" cy="1"/>
            </a:xfrm>
            <a:prstGeom prst="line">
              <a:avLst/>
            </a:prstGeom>
            <a:ln w="12600" cap="flat" cmpd="sng">
              <a:solidFill>
                <a:srgbClr val="000000"/>
              </a:solidFill>
              <a:prstDash val="solid"/>
              <a:headEnd type="none" w="med" len="med"/>
              <a:tailEnd type="none" w="med" len="med"/>
            </a:ln>
          </p:spPr>
        </p:sp>
        <p:sp>
          <p:nvSpPr>
            <p:cNvPr id="14374" name="Conector Reto 14373"/>
            <p:cNvSpPr/>
            <p:nvPr/>
          </p:nvSpPr>
          <p:spPr>
            <a:xfrm>
              <a:off x="495" y="3966"/>
              <a:ext cx="2736" cy="1"/>
            </a:xfrm>
            <a:prstGeom prst="line">
              <a:avLst/>
            </a:prstGeom>
            <a:ln w="12600" cap="flat" cmpd="sng">
              <a:solidFill>
                <a:srgbClr val="000000"/>
              </a:solidFill>
              <a:prstDash val="solid"/>
              <a:headEnd type="none" w="med" len="med"/>
              <a:tailEnd type="none" w="med" len="med"/>
            </a:ln>
          </p:spPr>
        </p:sp>
        <p:sp>
          <p:nvSpPr>
            <p:cNvPr id="14375" name="Conector Reto 14374"/>
            <p:cNvSpPr/>
            <p:nvPr/>
          </p:nvSpPr>
          <p:spPr>
            <a:xfrm>
              <a:off x="495" y="4254"/>
              <a:ext cx="2736" cy="1"/>
            </a:xfrm>
            <a:prstGeom prst="line">
              <a:avLst/>
            </a:prstGeom>
            <a:ln w="28440" cap="flat" cmpd="sng">
              <a:solidFill>
                <a:srgbClr val="000000"/>
              </a:solidFill>
              <a:prstDash val="solid"/>
              <a:headEnd type="none" w="med" len="med"/>
              <a:tailEnd type="none" w="med" len="med"/>
            </a:ln>
          </p:spPr>
        </p:sp>
        <p:sp>
          <p:nvSpPr>
            <p:cNvPr id="14376" name="Conector Reto 14375"/>
            <p:cNvSpPr/>
            <p:nvPr/>
          </p:nvSpPr>
          <p:spPr>
            <a:xfrm>
              <a:off x="495" y="2958"/>
              <a:ext cx="1" cy="1296"/>
            </a:xfrm>
            <a:prstGeom prst="line">
              <a:avLst/>
            </a:prstGeom>
            <a:ln w="28440" cap="flat" cmpd="sng">
              <a:solidFill>
                <a:srgbClr val="000000"/>
              </a:solidFill>
              <a:prstDash val="solid"/>
              <a:headEnd type="none" w="med" len="med"/>
              <a:tailEnd type="none" w="med" len="med"/>
            </a:ln>
          </p:spPr>
        </p:sp>
        <p:sp>
          <p:nvSpPr>
            <p:cNvPr id="14377" name="Conector Reto 14376"/>
            <p:cNvSpPr/>
            <p:nvPr/>
          </p:nvSpPr>
          <p:spPr>
            <a:xfrm>
              <a:off x="1547" y="2958"/>
              <a:ext cx="1" cy="1296"/>
            </a:xfrm>
            <a:prstGeom prst="line">
              <a:avLst/>
            </a:prstGeom>
            <a:ln w="12600" cap="flat" cmpd="sng">
              <a:solidFill>
                <a:srgbClr val="000000"/>
              </a:solidFill>
              <a:prstDash val="solid"/>
              <a:headEnd type="none" w="med" len="med"/>
              <a:tailEnd type="none" w="med" len="med"/>
            </a:ln>
          </p:spPr>
        </p:sp>
        <p:sp>
          <p:nvSpPr>
            <p:cNvPr id="14378" name="Conector Reto 14377"/>
            <p:cNvSpPr/>
            <p:nvPr/>
          </p:nvSpPr>
          <p:spPr>
            <a:xfrm>
              <a:off x="3231" y="2958"/>
              <a:ext cx="1" cy="1296"/>
            </a:xfrm>
            <a:prstGeom prst="line">
              <a:avLst/>
            </a:prstGeom>
            <a:ln w="28440" cap="flat" cmpd="sng">
              <a:solidFill>
                <a:srgbClr val="000000"/>
              </a:solidFill>
              <a:prstDash val="solid"/>
              <a:headEnd type="none" w="med" len="med"/>
              <a:tailEnd type="none" w="med" len="med"/>
            </a:ln>
          </p:spPr>
        </p:sp>
      </p:grpSp>
      <p:grpSp>
        <p:nvGrpSpPr>
          <p:cNvPr id="14379" name="Grupo 14378"/>
          <p:cNvGrpSpPr/>
          <p:nvPr/>
        </p:nvGrpSpPr>
        <p:grpSpPr>
          <a:xfrm>
            <a:off x="7094025" y="3711270"/>
            <a:ext cx="2904785" cy="2498662"/>
            <a:chOff x="3868" y="2577"/>
            <a:chExt cx="2017" cy="1735"/>
          </a:xfrm>
        </p:grpSpPr>
        <p:grpSp>
          <p:nvGrpSpPr>
            <p:cNvPr id="14380" name="Grupo 14379"/>
            <p:cNvGrpSpPr/>
            <p:nvPr/>
          </p:nvGrpSpPr>
          <p:grpSpPr>
            <a:xfrm>
              <a:off x="5160" y="3966"/>
              <a:ext cx="724" cy="345"/>
              <a:chOff x="5160" y="3966"/>
              <a:chExt cx="724" cy="345"/>
            </a:xfrm>
          </p:grpSpPr>
          <p:sp>
            <p:nvSpPr>
              <p:cNvPr id="14381" name="Retângulo arredondado 14380"/>
              <p:cNvSpPr/>
              <p:nvPr/>
            </p:nvSpPr>
            <p:spPr>
              <a:xfrm>
                <a:off x="5160" y="3966"/>
                <a:ext cx="724" cy="345"/>
              </a:xfrm>
              <a:prstGeom prst="roundRect">
                <a:avLst>
                  <a:gd name="adj" fmla="val 287"/>
                </a:avLst>
              </a:prstGeom>
              <a:noFill/>
              <a:ln w="9525">
                <a:noFill/>
              </a:ln>
            </p:spPr>
            <p:txBody>
              <a:bodyPr/>
              <a:lstStyle/>
              <a:p>
                <a:endParaRPr lang="pt-BR" altLang="en-US" sz="1635"/>
              </a:p>
            </p:txBody>
          </p:sp>
          <p:sp>
            <p:nvSpPr>
              <p:cNvPr id="14382" name="Caixa de Texto 14381"/>
              <p:cNvSpPr txBox="1"/>
              <p:nvPr/>
            </p:nvSpPr>
            <p:spPr>
              <a:xfrm>
                <a:off x="5160" y="3966"/>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4383" name="Grupo 14382"/>
            <p:cNvGrpSpPr/>
            <p:nvPr/>
          </p:nvGrpSpPr>
          <p:grpSpPr>
            <a:xfrm>
              <a:off x="3868" y="3966"/>
              <a:ext cx="1292" cy="345"/>
              <a:chOff x="3868" y="3966"/>
              <a:chExt cx="1292" cy="345"/>
            </a:xfrm>
          </p:grpSpPr>
          <p:sp>
            <p:nvSpPr>
              <p:cNvPr id="14384" name="Retângulo arredondado 14383"/>
              <p:cNvSpPr/>
              <p:nvPr/>
            </p:nvSpPr>
            <p:spPr>
              <a:xfrm>
                <a:off x="3868" y="3966"/>
                <a:ext cx="1292" cy="345"/>
              </a:xfrm>
              <a:prstGeom prst="roundRect">
                <a:avLst>
                  <a:gd name="adj" fmla="val 287"/>
                </a:avLst>
              </a:prstGeom>
              <a:noFill/>
              <a:ln w="9525">
                <a:noFill/>
              </a:ln>
            </p:spPr>
            <p:txBody>
              <a:bodyPr/>
              <a:lstStyle/>
              <a:p>
                <a:endParaRPr lang="pt-BR" altLang="en-US" sz="1635"/>
              </a:p>
            </p:txBody>
          </p:sp>
          <p:sp>
            <p:nvSpPr>
              <p:cNvPr id="14385" name="Caixa de Texto 14384"/>
              <p:cNvSpPr txBox="1"/>
              <p:nvPr/>
            </p:nvSpPr>
            <p:spPr>
              <a:xfrm>
                <a:off x="3868" y="3966"/>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{camiseta, tênis}</a:t>
                </a:r>
              </a:p>
            </p:txBody>
          </p:sp>
        </p:grpSp>
        <p:grpSp>
          <p:nvGrpSpPr>
            <p:cNvPr id="14386" name="Grupo 14385"/>
            <p:cNvGrpSpPr/>
            <p:nvPr/>
          </p:nvGrpSpPr>
          <p:grpSpPr>
            <a:xfrm>
              <a:off x="5160" y="3678"/>
              <a:ext cx="724" cy="288"/>
              <a:chOff x="5160" y="3678"/>
              <a:chExt cx="724" cy="288"/>
            </a:xfrm>
          </p:grpSpPr>
          <p:sp>
            <p:nvSpPr>
              <p:cNvPr id="14387" name="Retângulo arredondado 14386"/>
              <p:cNvSpPr/>
              <p:nvPr/>
            </p:nvSpPr>
            <p:spPr>
              <a:xfrm>
                <a:off x="5160" y="3678"/>
                <a:ext cx="724" cy="288"/>
              </a:xfrm>
              <a:prstGeom prst="roundRect">
                <a:avLst>
                  <a:gd name="adj" fmla="val 347"/>
                </a:avLst>
              </a:prstGeom>
              <a:noFill/>
              <a:ln w="9525">
                <a:noFill/>
              </a:ln>
            </p:spPr>
            <p:txBody>
              <a:bodyPr/>
              <a:lstStyle/>
              <a:p>
                <a:endParaRPr lang="pt-BR" altLang="en-US" sz="1635"/>
              </a:p>
            </p:txBody>
          </p:sp>
          <p:sp>
            <p:nvSpPr>
              <p:cNvPr id="14388" name="Caixa de Texto 14387"/>
              <p:cNvSpPr txBox="1"/>
              <p:nvPr/>
            </p:nvSpPr>
            <p:spPr>
              <a:xfrm>
                <a:off x="5160" y="3678"/>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4389" name="Grupo 14388"/>
            <p:cNvGrpSpPr/>
            <p:nvPr/>
          </p:nvGrpSpPr>
          <p:grpSpPr>
            <a:xfrm>
              <a:off x="3868" y="3678"/>
              <a:ext cx="1292" cy="288"/>
              <a:chOff x="3868" y="3678"/>
              <a:chExt cx="1292" cy="288"/>
            </a:xfrm>
          </p:grpSpPr>
          <p:sp>
            <p:nvSpPr>
              <p:cNvPr id="14390" name="Retângulo arredondado 14389"/>
              <p:cNvSpPr/>
              <p:nvPr/>
            </p:nvSpPr>
            <p:spPr>
              <a:xfrm>
                <a:off x="3868" y="3678"/>
                <a:ext cx="1292" cy="288"/>
              </a:xfrm>
              <a:prstGeom prst="roundRect">
                <a:avLst>
                  <a:gd name="adj" fmla="val 347"/>
                </a:avLst>
              </a:prstGeom>
              <a:noFill/>
              <a:ln w="9525">
                <a:noFill/>
              </a:ln>
            </p:spPr>
            <p:txBody>
              <a:bodyPr/>
              <a:lstStyle/>
              <a:p>
                <a:endParaRPr lang="pt-BR" altLang="en-US" sz="1635"/>
              </a:p>
            </p:txBody>
          </p:sp>
          <p:sp>
            <p:nvSpPr>
              <p:cNvPr id="14391" name="Caixa de Texto 14390"/>
              <p:cNvSpPr txBox="1"/>
              <p:nvPr/>
            </p:nvSpPr>
            <p:spPr>
              <a:xfrm>
                <a:off x="3868" y="3678"/>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{camiseta}</a:t>
                </a:r>
              </a:p>
            </p:txBody>
          </p:sp>
        </p:grpSp>
        <p:grpSp>
          <p:nvGrpSpPr>
            <p:cNvPr id="14392" name="Grupo 14391"/>
            <p:cNvGrpSpPr/>
            <p:nvPr/>
          </p:nvGrpSpPr>
          <p:grpSpPr>
            <a:xfrm>
              <a:off x="5160" y="3390"/>
              <a:ext cx="724" cy="288"/>
              <a:chOff x="5160" y="3390"/>
              <a:chExt cx="724" cy="288"/>
            </a:xfrm>
          </p:grpSpPr>
          <p:sp>
            <p:nvSpPr>
              <p:cNvPr id="14393" name="Retângulo arredondado 14392"/>
              <p:cNvSpPr/>
              <p:nvPr/>
            </p:nvSpPr>
            <p:spPr>
              <a:xfrm>
                <a:off x="5160" y="3390"/>
                <a:ext cx="724" cy="288"/>
              </a:xfrm>
              <a:prstGeom prst="roundRect">
                <a:avLst>
                  <a:gd name="adj" fmla="val 347"/>
                </a:avLst>
              </a:prstGeom>
              <a:noFill/>
              <a:ln w="9525">
                <a:noFill/>
              </a:ln>
            </p:spPr>
            <p:txBody>
              <a:bodyPr/>
              <a:lstStyle/>
              <a:p>
                <a:endParaRPr lang="pt-BR" altLang="en-US" sz="1635"/>
              </a:p>
            </p:txBody>
          </p:sp>
          <p:sp>
            <p:nvSpPr>
              <p:cNvPr id="14394" name="Caixa de Texto 14393"/>
              <p:cNvSpPr txBox="1"/>
              <p:nvPr/>
            </p:nvSpPr>
            <p:spPr>
              <a:xfrm>
                <a:off x="5160" y="3390"/>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4395" name="Grupo 14394"/>
            <p:cNvGrpSpPr/>
            <p:nvPr/>
          </p:nvGrpSpPr>
          <p:grpSpPr>
            <a:xfrm>
              <a:off x="3868" y="3390"/>
              <a:ext cx="1292" cy="288"/>
              <a:chOff x="3868" y="3390"/>
              <a:chExt cx="1292" cy="288"/>
            </a:xfrm>
          </p:grpSpPr>
          <p:sp>
            <p:nvSpPr>
              <p:cNvPr id="14396" name="Retângulo arredondado 14395"/>
              <p:cNvSpPr/>
              <p:nvPr/>
            </p:nvSpPr>
            <p:spPr>
              <a:xfrm>
                <a:off x="3868" y="3390"/>
                <a:ext cx="1292" cy="288"/>
              </a:xfrm>
              <a:prstGeom prst="roundRect">
                <a:avLst>
                  <a:gd name="adj" fmla="val 347"/>
                </a:avLst>
              </a:prstGeom>
              <a:noFill/>
              <a:ln w="9525">
                <a:noFill/>
              </a:ln>
            </p:spPr>
            <p:txBody>
              <a:bodyPr/>
              <a:lstStyle/>
              <a:p>
                <a:endParaRPr lang="pt-BR" altLang="en-US" sz="1635"/>
              </a:p>
            </p:txBody>
          </p:sp>
          <p:sp>
            <p:nvSpPr>
              <p:cNvPr id="14397" name="Caixa de Texto 14396"/>
              <p:cNvSpPr txBox="1"/>
              <p:nvPr/>
            </p:nvSpPr>
            <p:spPr>
              <a:xfrm>
                <a:off x="3868" y="3390"/>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{calça}</a:t>
                </a:r>
              </a:p>
            </p:txBody>
          </p:sp>
        </p:grpSp>
        <p:grpSp>
          <p:nvGrpSpPr>
            <p:cNvPr id="14398" name="Grupo 14397"/>
            <p:cNvGrpSpPr/>
            <p:nvPr/>
          </p:nvGrpSpPr>
          <p:grpSpPr>
            <a:xfrm>
              <a:off x="5160" y="3102"/>
              <a:ext cx="724" cy="288"/>
              <a:chOff x="5160" y="3102"/>
              <a:chExt cx="724" cy="288"/>
            </a:xfrm>
          </p:grpSpPr>
          <p:sp>
            <p:nvSpPr>
              <p:cNvPr id="14399" name="Retângulo arredondado 14398"/>
              <p:cNvSpPr/>
              <p:nvPr/>
            </p:nvSpPr>
            <p:spPr>
              <a:xfrm>
                <a:off x="5160" y="3102"/>
                <a:ext cx="724" cy="288"/>
              </a:xfrm>
              <a:prstGeom prst="roundRect">
                <a:avLst>
                  <a:gd name="adj" fmla="val 347"/>
                </a:avLst>
              </a:prstGeom>
              <a:noFill/>
              <a:ln w="9525">
                <a:noFill/>
              </a:ln>
            </p:spPr>
            <p:txBody>
              <a:bodyPr/>
              <a:lstStyle/>
              <a:p>
                <a:endParaRPr lang="pt-BR" altLang="en-US" sz="1635"/>
              </a:p>
            </p:txBody>
          </p:sp>
          <p:sp>
            <p:nvSpPr>
              <p:cNvPr id="14400" name="Caixa de Texto 14399"/>
              <p:cNvSpPr txBox="1"/>
              <p:nvPr/>
            </p:nvSpPr>
            <p:spPr>
              <a:xfrm>
                <a:off x="5160" y="3102"/>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75%</a:t>
                </a:r>
              </a:p>
            </p:txBody>
          </p:sp>
        </p:grpSp>
        <p:grpSp>
          <p:nvGrpSpPr>
            <p:cNvPr id="14401" name="Grupo 14400"/>
            <p:cNvGrpSpPr/>
            <p:nvPr/>
          </p:nvGrpSpPr>
          <p:grpSpPr>
            <a:xfrm>
              <a:off x="3868" y="3102"/>
              <a:ext cx="1292" cy="288"/>
              <a:chOff x="3868" y="3102"/>
              <a:chExt cx="1292" cy="288"/>
            </a:xfrm>
          </p:grpSpPr>
          <p:sp>
            <p:nvSpPr>
              <p:cNvPr id="14402" name="Retângulo arredondado 14401"/>
              <p:cNvSpPr/>
              <p:nvPr/>
            </p:nvSpPr>
            <p:spPr>
              <a:xfrm>
                <a:off x="3868" y="3102"/>
                <a:ext cx="1292" cy="288"/>
              </a:xfrm>
              <a:prstGeom prst="roundRect">
                <a:avLst>
                  <a:gd name="adj" fmla="val 347"/>
                </a:avLst>
              </a:prstGeom>
              <a:noFill/>
              <a:ln w="9525">
                <a:noFill/>
              </a:ln>
            </p:spPr>
            <p:txBody>
              <a:bodyPr/>
              <a:lstStyle/>
              <a:p>
                <a:endParaRPr lang="pt-BR" altLang="en-US" sz="1635"/>
              </a:p>
            </p:txBody>
          </p:sp>
          <p:sp>
            <p:nvSpPr>
              <p:cNvPr id="14403" name="Caixa de Texto 14402"/>
              <p:cNvSpPr txBox="1"/>
              <p:nvPr/>
            </p:nvSpPr>
            <p:spPr>
              <a:xfrm>
                <a:off x="3868" y="3102"/>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{tênis}</a:t>
                </a:r>
              </a:p>
            </p:txBody>
          </p:sp>
        </p:grpSp>
        <p:grpSp>
          <p:nvGrpSpPr>
            <p:cNvPr id="14404" name="Grupo 14403"/>
            <p:cNvGrpSpPr/>
            <p:nvPr/>
          </p:nvGrpSpPr>
          <p:grpSpPr>
            <a:xfrm>
              <a:off x="5160" y="2577"/>
              <a:ext cx="724" cy="525"/>
              <a:chOff x="5160" y="2577"/>
              <a:chExt cx="724" cy="525"/>
            </a:xfrm>
          </p:grpSpPr>
          <p:sp>
            <p:nvSpPr>
              <p:cNvPr id="14405" name="Retângulo arredondado 14404"/>
              <p:cNvSpPr/>
              <p:nvPr/>
            </p:nvSpPr>
            <p:spPr>
              <a:xfrm>
                <a:off x="5160" y="2577"/>
                <a:ext cx="724" cy="525"/>
              </a:xfrm>
              <a:prstGeom prst="roundRect">
                <a:avLst>
                  <a:gd name="adj" fmla="val 190"/>
                </a:avLst>
              </a:prstGeom>
              <a:solidFill>
                <a:srgbClr val="CCFFFF"/>
              </a:solidFill>
              <a:ln w="9525">
                <a:noFill/>
              </a:ln>
            </p:spPr>
            <p:txBody>
              <a:bodyPr/>
              <a:lstStyle/>
              <a:p>
                <a:endParaRPr lang="pt-BR" altLang="en-US" sz="1635"/>
              </a:p>
            </p:txBody>
          </p:sp>
          <p:sp>
            <p:nvSpPr>
              <p:cNvPr id="14406" name="Caixa de Texto 14405"/>
              <p:cNvSpPr txBox="1"/>
              <p:nvPr/>
            </p:nvSpPr>
            <p:spPr>
              <a:xfrm>
                <a:off x="5160" y="2577"/>
                <a:ext cx="72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Lst>
                </a:pPr>
                <a:r>
                  <a:rPr sz="1635" b="1">
                    <a:latin typeface="Arial" panose="020B0604020202020204" pitchFamily="34" charset="0"/>
                  </a:rPr>
                  <a:t>Suporte</a:t>
                </a:r>
              </a:p>
            </p:txBody>
          </p:sp>
        </p:grpSp>
        <p:grpSp>
          <p:nvGrpSpPr>
            <p:cNvPr id="14407" name="Grupo 14406"/>
            <p:cNvGrpSpPr/>
            <p:nvPr/>
          </p:nvGrpSpPr>
          <p:grpSpPr>
            <a:xfrm>
              <a:off x="3868" y="2577"/>
              <a:ext cx="1292" cy="533"/>
              <a:chOff x="3868" y="2577"/>
              <a:chExt cx="1292" cy="533"/>
            </a:xfrm>
          </p:grpSpPr>
          <p:sp>
            <p:nvSpPr>
              <p:cNvPr id="14408" name="Retângulo arredondado 14407"/>
              <p:cNvSpPr/>
              <p:nvPr/>
            </p:nvSpPr>
            <p:spPr>
              <a:xfrm>
                <a:off x="3868" y="2577"/>
                <a:ext cx="1292" cy="525"/>
              </a:xfrm>
              <a:prstGeom prst="roundRect">
                <a:avLst>
                  <a:gd name="adj" fmla="val 190"/>
                </a:avLst>
              </a:prstGeom>
              <a:solidFill>
                <a:srgbClr val="CCFFFF"/>
              </a:solidFill>
              <a:ln w="9525">
                <a:noFill/>
              </a:ln>
            </p:spPr>
            <p:txBody>
              <a:bodyPr/>
              <a:lstStyle/>
              <a:p>
                <a:endParaRPr lang="pt-BR" altLang="en-US" sz="1635"/>
              </a:p>
            </p:txBody>
          </p:sp>
          <p:sp>
            <p:nvSpPr>
              <p:cNvPr id="14409" name="Caixa de Texto 14408"/>
              <p:cNvSpPr txBox="1"/>
              <p:nvPr/>
            </p:nvSpPr>
            <p:spPr>
              <a:xfrm>
                <a:off x="3868" y="2577"/>
                <a:ext cx="1292" cy="533"/>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b="1" i="1">
                    <a:latin typeface="Arial" panose="020B0604020202020204" pitchFamily="34" charset="0"/>
                  </a:rPr>
                  <a:t>Itemsets</a:t>
                </a:r>
              </a:p>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b="1">
                    <a:latin typeface="Arial" panose="020B0604020202020204" pitchFamily="34" charset="0"/>
                  </a:rPr>
                  <a:t>Freqüentes</a:t>
                </a:r>
              </a:p>
            </p:txBody>
          </p:sp>
        </p:grpSp>
        <p:sp>
          <p:nvSpPr>
            <p:cNvPr id="14410" name="Conector Reto 14409"/>
            <p:cNvSpPr/>
            <p:nvPr/>
          </p:nvSpPr>
          <p:spPr>
            <a:xfrm>
              <a:off x="3868" y="2577"/>
              <a:ext cx="2016" cy="1"/>
            </a:xfrm>
            <a:prstGeom prst="line">
              <a:avLst/>
            </a:prstGeom>
            <a:ln w="28440" cap="flat" cmpd="sng">
              <a:solidFill>
                <a:srgbClr val="000000"/>
              </a:solidFill>
              <a:prstDash val="solid"/>
              <a:headEnd type="none" w="med" len="med"/>
              <a:tailEnd type="none" w="med" len="med"/>
            </a:ln>
          </p:spPr>
        </p:sp>
        <p:sp>
          <p:nvSpPr>
            <p:cNvPr id="14411" name="Conector Reto 14410"/>
            <p:cNvSpPr/>
            <p:nvPr/>
          </p:nvSpPr>
          <p:spPr>
            <a:xfrm>
              <a:off x="3868" y="3102"/>
              <a:ext cx="2016" cy="1"/>
            </a:xfrm>
            <a:prstGeom prst="line">
              <a:avLst/>
            </a:prstGeom>
            <a:ln w="12600" cap="flat" cmpd="sng">
              <a:solidFill>
                <a:srgbClr val="000000"/>
              </a:solidFill>
              <a:prstDash val="solid"/>
              <a:headEnd type="none" w="med" len="med"/>
              <a:tailEnd type="none" w="med" len="med"/>
            </a:ln>
          </p:spPr>
        </p:sp>
        <p:sp>
          <p:nvSpPr>
            <p:cNvPr id="14412" name="Conector Reto 14411"/>
            <p:cNvSpPr/>
            <p:nvPr/>
          </p:nvSpPr>
          <p:spPr>
            <a:xfrm>
              <a:off x="3868" y="3390"/>
              <a:ext cx="2016" cy="1"/>
            </a:xfrm>
            <a:prstGeom prst="line">
              <a:avLst/>
            </a:prstGeom>
            <a:ln w="12600" cap="flat" cmpd="sng">
              <a:solidFill>
                <a:srgbClr val="000000"/>
              </a:solidFill>
              <a:prstDash val="solid"/>
              <a:headEnd type="none" w="med" len="med"/>
              <a:tailEnd type="none" w="med" len="med"/>
            </a:ln>
          </p:spPr>
        </p:sp>
        <p:sp>
          <p:nvSpPr>
            <p:cNvPr id="14413" name="Conector Reto 14412"/>
            <p:cNvSpPr/>
            <p:nvPr/>
          </p:nvSpPr>
          <p:spPr>
            <a:xfrm>
              <a:off x="3868" y="3678"/>
              <a:ext cx="2016" cy="1"/>
            </a:xfrm>
            <a:prstGeom prst="line">
              <a:avLst/>
            </a:prstGeom>
            <a:ln w="12600" cap="flat" cmpd="sng">
              <a:solidFill>
                <a:srgbClr val="000000"/>
              </a:solidFill>
              <a:prstDash val="solid"/>
              <a:headEnd type="none" w="med" len="med"/>
              <a:tailEnd type="none" w="med" len="med"/>
            </a:ln>
          </p:spPr>
        </p:sp>
        <p:sp>
          <p:nvSpPr>
            <p:cNvPr id="14414" name="Conector Reto 14413"/>
            <p:cNvSpPr/>
            <p:nvPr/>
          </p:nvSpPr>
          <p:spPr>
            <a:xfrm>
              <a:off x="3868" y="3966"/>
              <a:ext cx="2016" cy="1"/>
            </a:xfrm>
            <a:prstGeom prst="line">
              <a:avLst/>
            </a:prstGeom>
            <a:ln w="12600" cap="flat" cmpd="sng">
              <a:solidFill>
                <a:srgbClr val="000000"/>
              </a:solidFill>
              <a:prstDash val="solid"/>
              <a:headEnd type="none" w="med" len="med"/>
              <a:tailEnd type="none" w="med" len="med"/>
            </a:ln>
          </p:spPr>
        </p:sp>
        <p:sp>
          <p:nvSpPr>
            <p:cNvPr id="14415" name="Conector Reto 14414"/>
            <p:cNvSpPr/>
            <p:nvPr/>
          </p:nvSpPr>
          <p:spPr>
            <a:xfrm>
              <a:off x="3868" y="4311"/>
              <a:ext cx="2016" cy="1"/>
            </a:xfrm>
            <a:prstGeom prst="line">
              <a:avLst/>
            </a:prstGeom>
            <a:ln w="28440" cap="flat" cmpd="sng">
              <a:solidFill>
                <a:srgbClr val="000000"/>
              </a:solidFill>
              <a:prstDash val="solid"/>
              <a:headEnd type="none" w="med" len="med"/>
              <a:tailEnd type="none" w="med" len="med"/>
            </a:ln>
          </p:spPr>
        </p:sp>
        <p:sp>
          <p:nvSpPr>
            <p:cNvPr id="14416" name="Conector Reto 14415"/>
            <p:cNvSpPr/>
            <p:nvPr/>
          </p:nvSpPr>
          <p:spPr>
            <a:xfrm>
              <a:off x="3868" y="2577"/>
              <a:ext cx="1" cy="1734"/>
            </a:xfrm>
            <a:prstGeom prst="line">
              <a:avLst/>
            </a:prstGeom>
            <a:ln w="28440" cap="flat" cmpd="sng">
              <a:solidFill>
                <a:srgbClr val="000000"/>
              </a:solidFill>
              <a:prstDash val="solid"/>
              <a:headEnd type="none" w="med" len="med"/>
              <a:tailEnd type="none" w="med" len="med"/>
            </a:ln>
          </p:spPr>
        </p:sp>
        <p:sp>
          <p:nvSpPr>
            <p:cNvPr id="14417" name="Conector Reto 14416"/>
            <p:cNvSpPr/>
            <p:nvPr/>
          </p:nvSpPr>
          <p:spPr>
            <a:xfrm>
              <a:off x="5160" y="2577"/>
              <a:ext cx="1" cy="1734"/>
            </a:xfrm>
            <a:prstGeom prst="line">
              <a:avLst/>
            </a:prstGeom>
            <a:ln w="12600" cap="flat" cmpd="sng">
              <a:solidFill>
                <a:srgbClr val="000000"/>
              </a:solidFill>
              <a:prstDash val="solid"/>
              <a:headEnd type="none" w="med" len="med"/>
              <a:tailEnd type="none" w="med" len="med"/>
            </a:ln>
          </p:spPr>
        </p:sp>
        <p:sp>
          <p:nvSpPr>
            <p:cNvPr id="14418" name="Conector Reto 14417"/>
            <p:cNvSpPr/>
            <p:nvPr/>
          </p:nvSpPr>
          <p:spPr>
            <a:xfrm>
              <a:off x="5884" y="2577"/>
              <a:ext cx="1" cy="1734"/>
            </a:xfrm>
            <a:prstGeom prst="line">
              <a:avLst/>
            </a:prstGeom>
            <a:ln w="28440" cap="flat" cmpd="sng">
              <a:solidFill>
                <a:srgbClr val="000000"/>
              </a:solidFill>
              <a:prstDash val="solid"/>
              <a:headEnd type="none" w="med" len="med"/>
              <a:tailEnd type="none" w="med" len="med"/>
            </a:ln>
          </p:spPr>
        </p:sp>
      </p:gr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5360"/>
          <p:cNvSpPr>
            <a:spLocks noGrp="1"/>
          </p:cNvSpPr>
          <p:nvPr>
            <p:ph type="title"/>
          </p:nvPr>
        </p:nvSpPr>
        <p:spPr>
          <a:xfrm>
            <a:off x="2196071" y="676261"/>
            <a:ext cx="7809939" cy="608965"/>
          </a:xfrm>
        </p:spPr>
        <p:txBody>
          <a:bodyPr wrap="square" lIns="0" tIns="0" rIns="0" bIns="0" anchor="ctr">
            <a:spAutoFit/>
          </a:bodyPr>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Exemplo</a:t>
            </a:r>
          </a:p>
        </p:txBody>
      </p:sp>
      <p:sp>
        <p:nvSpPr>
          <p:cNvPr id="15362" name="Caixa de Texto 15361"/>
          <p:cNvSpPr txBox="1"/>
          <p:nvPr/>
        </p:nvSpPr>
        <p:spPr>
          <a:xfrm>
            <a:off x="1699218" y="1820351"/>
            <a:ext cx="5413529" cy="1368425"/>
          </a:xfrm>
          <a:prstGeom prst="rect">
            <a:avLst/>
          </a:prstGeom>
          <a:noFill/>
          <a:ln w="9525">
            <a:noFill/>
          </a:ln>
        </p:spPr>
        <p:txBody>
          <a:bodyPr lIns="81646" tIns="42456" rIns="81646" bIns="42456">
            <a:spAutoFit/>
          </a:bodyPr>
          <a:lstStyle/>
          <a:p>
            <a:pPr defTabSz="449580">
              <a:spcBef>
                <a:spcPts val="500"/>
              </a:spcBef>
              <a:buClr>
                <a:srgbClr val="3333CC"/>
              </a:buClr>
              <a:buSzPct val="70000"/>
              <a:buFont typeface="Wingdings" panose="05000000000000000000" pitchFamily="2" charset="2"/>
              <a:buChar char=""/>
              <a:tabLst>
                <a:tab pos="723900" algn="l"/>
                <a:tab pos="1447800" algn="l"/>
                <a:tab pos="2171700" algn="l"/>
                <a:tab pos="2895600" algn="l"/>
                <a:tab pos="3619500" algn="l"/>
                <a:tab pos="4343400" algn="l"/>
                <a:tab pos="5067300" algn="l"/>
                <a:tab pos="5791200" algn="l"/>
              </a:tabLst>
            </a:pPr>
            <a:r>
              <a:rPr sz="2540"/>
              <a:t>Suporte Mínimo = 50% (2 transações)</a:t>
            </a:r>
          </a:p>
          <a:p>
            <a:pPr defTabSz="449580">
              <a:spcBef>
                <a:spcPts val="500"/>
              </a:spcBef>
              <a:buClr>
                <a:srgbClr val="3333CC"/>
              </a:buClr>
              <a:buSzPct val="70000"/>
              <a:buFont typeface="Wingdings" panose="05000000000000000000" pitchFamily="2" charset="2"/>
              <a:buChar char=""/>
              <a:tabLst>
                <a:tab pos="723900" algn="l"/>
                <a:tab pos="1447800" algn="l"/>
                <a:tab pos="2171700" algn="l"/>
                <a:tab pos="2895600" algn="l"/>
                <a:tab pos="3619500" algn="l"/>
                <a:tab pos="4343400" algn="l"/>
                <a:tab pos="5067300" algn="l"/>
                <a:tab pos="5791200" algn="l"/>
              </a:tabLst>
            </a:pPr>
            <a:r>
              <a:rPr sz="2540"/>
              <a:t>Confiança Mínima = 50%</a:t>
            </a:r>
          </a:p>
          <a:p>
            <a:pPr defTabSz="449580">
              <a:spcBef>
                <a:spcPts val="1250"/>
              </a:spcBef>
              <a:buClr>
                <a:srgbClr val="FF0000"/>
              </a:buClr>
              <a:buSzPct val="150000"/>
              <a:buFont typeface="Wingdings" panose="05000000000000000000" pitchFamily="2" charset="2"/>
              <a:tabLst>
                <a:tab pos="723900" algn="l"/>
                <a:tab pos="1447800" algn="l"/>
                <a:tab pos="2171700" algn="l"/>
                <a:tab pos="2895600" algn="l"/>
                <a:tab pos="3619500" algn="l"/>
                <a:tab pos="4343400" algn="l"/>
                <a:tab pos="5067300" algn="l"/>
                <a:tab pos="5791200" algn="l"/>
              </a:tabLst>
            </a:pPr>
            <a:endParaRPr sz="1815"/>
          </a:p>
        </p:txBody>
      </p:sp>
      <p:grpSp>
        <p:nvGrpSpPr>
          <p:cNvPr id="15363" name="Grupo 15362"/>
          <p:cNvGrpSpPr/>
          <p:nvPr/>
        </p:nvGrpSpPr>
        <p:grpSpPr>
          <a:xfrm>
            <a:off x="7118508" y="2073818"/>
            <a:ext cx="2904785" cy="2498663"/>
            <a:chOff x="3885" y="1440"/>
            <a:chExt cx="2017" cy="1735"/>
          </a:xfrm>
        </p:grpSpPr>
        <p:grpSp>
          <p:nvGrpSpPr>
            <p:cNvPr id="15364" name="Grupo 15363"/>
            <p:cNvGrpSpPr/>
            <p:nvPr/>
          </p:nvGrpSpPr>
          <p:grpSpPr>
            <a:xfrm>
              <a:off x="5177" y="2829"/>
              <a:ext cx="724" cy="345"/>
              <a:chOff x="5177" y="2829"/>
              <a:chExt cx="724" cy="345"/>
            </a:xfrm>
          </p:grpSpPr>
          <p:sp>
            <p:nvSpPr>
              <p:cNvPr id="15365" name="Retângulo arredondado 15364"/>
              <p:cNvSpPr/>
              <p:nvPr/>
            </p:nvSpPr>
            <p:spPr>
              <a:xfrm>
                <a:off x="5177" y="2829"/>
                <a:ext cx="724" cy="345"/>
              </a:xfrm>
              <a:prstGeom prst="roundRect">
                <a:avLst>
                  <a:gd name="adj" fmla="val 287"/>
                </a:avLst>
              </a:prstGeom>
              <a:solidFill>
                <a:srgbClr val="FFFFFF"/>
              </a:solidFill>
              <a:ln w="9525">
                <a:noFill/>
              </a:ln>
            </p:spPr>
            <p:txBody>
              <a:bodyPr/>
              <a:lstStyle/>
              <a:p>
                <a:endParaRPr lang="pt-BR" altLang="en-US" sz="1635"/>
              </a:p>
            </p:txBody>
          </p:sp>
          <p:sp>
            <p:nvSpPr>
              <p:cNvPr id="15366" name="Caixa de Texto 15365"/>
              <p:cNvSpPr txBox="1"/>
              <p:nvPr/>
            </p:nvSpPr>
            <p:spPr>
              <a:xfrm>
                <a:off x="5177" y="2829"/>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5367" name="Grupo 15366"/>
            <p:cNvGrpSpPr/>
            <p:nvPr/>
          </p:nvGrpSpPr>
          <p:grpSpPr>
            <a:xfrm>
              <a:off x="3885" y="2829"/>
              <a:ext cx="1292" cy="345"/>
              <a:chOff x="3885" y="2829"/>
              <a:chExt cx="1292" cy="345"/>
            </a:xfrm>
          </p:grpSpPr>
          <p:sp>
            <p:nvSpPr>
              <p:cNvPr id="15368" name="Retângulo arredondado 15367"/>
              <p:cNvSpPr/>
              <p:nvPr/>
            </p:nvSpPr>
            <p:spPr>
              <a:xfrm>
                <a:off x="3885" y="2829"/>
                <a:ext cx="1292" cy="345"/>
              </a:xfrm>
              <a:prstGeom prst="roundRect">
                <a:avLst>
                  <a:gd name="adj" fmla="val 287"/>
                </a:avLst>
              </a:prstGeom>
              <a:solidFill>
                <a:srgbClr val="FFFFFF"/>
              </a:solidFill>
              <a:ln w="9525">
                <a:noFill/>
              </a:ln>
            </p:spPr>
            <p:txBody>
              <a:bodyPr/>
              <a:lstStyle/>
              <a:p>
                <a:endParaRPr lang="pt-BR" altLang="en-US" sz="1635"/>
              </a:p>
            </p:txBody>
          </p:sp>
          <p:sp>
            <p:nvSpPr>
              <p:cNvPr id="15369" name="Caixa de Texto 15368"/>
              <p:cNvSpPr txBox="1"/>
              <p:nvPr/>
            </p:nvSpPr>
            <p:spPr>
              <a:xfrm>
                <a:off x="3885" y="2829"/>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{camiseta, tênis}</a:t>
                </a:r>
              </a:p>
            </p:txBody>
          </p:sp>
        </p:grpSp>
        <p:grpSp>
          <p:nvGrpSpPr>
            <p:cNvPr id="15370" name="Grupo 15369"/>
            <p:cNvGrpSpPr/>
            <p:nvPr/>
          </p:nvGrpSpPr>
          <p:grpSpPr>
            <a:xfrm>
              <a:off x="5177" y="2541"/>
              <a:ext cx="724" cy="288"/>
              <a:chOff x="5177" y="2541"/>
              <a:chExt cx="724" cy="288"/>
            </a:xfrm>
          </p:grpSpPr>
          <p:sp>
            <p:nvSpPr>
              <p:cNvPr id="15371" name="Retângulo arredondado 15370"/>
              <p:cNvSpPr/>
              <p:nvPr/>
            </p:nvSpPr>
            <p:spPr>
              <a:xfrm>
                <a:off x="5177" y="2541"/>
                <a:ext cx="724" cy="288"/>
              </a:xfrm>
              <a:prstGeom prst="roundRect">
                <a:avLst>
                  <a:gd name="adj" fmla="val 347"/>
                </a:avLst>
              </a:prstGeom>
              <a:noFill/>
              <a:ln w="9525">
                <a:noFill/>
              </a:ln>
            </p:spPr>
            <p:txBody>
              <a:bodyPr/>
              <a:lstStyle/>
              <a:p>
                <a:endParaRPr lang="pt-BR" altLang="en-US" sz="1635"/>
              </a:p>
            </p:txBody>
          </p:sp>
          <p:sp>
            <p:nvSpPr>
              <p:cNvPr id="15372" name="Caixa de Texto 15371"/>
              <p:cNvSpPr txBox="1"/>
              <p:nvPr/>
            </p:nvSpPr>
            <p:spPr>
              <a:xfrm>
                <a:off x="5177" y="2541"/>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5373" name="Grupo 15372"/>
            <p:cNvGrpSpPr/>
            <p:nvPr/>
          </p:nvGrpSpPr>
          <p:grpSpPr>
            <a:xfrm>
              <a:off x="3885" y="2541"/>
              <a:ext cx="1292" cy="288"/>
              <a:chOff x="3885" y="2541"/>
              <a:chExt cx="1292" cy="288"/>
            </a:xfrm>
          </p:grpSpPr>
          <p:sp>
            <p:nvSpPr>
              <p:cNvPr id="15374" name="Retângulo arredondado 15373"/>
              <p:cNvSpPr/>
              <p:nvPr/>
            </p:nvSpPr>
            <p:spPr>
              <a:xfrm>
                <a:off x="3885" y="2541"/>
                <a:ext cx="1292" cy="288"/>
              </a:xfrm>
              <a:prstGeom prst="roundRect">
                <a:avLst>
                  <a:gd name="adj" fmla="val 347"/>
                </a:avLst>
              </a:prstGeom>
              <a:noFill/>
              <a:ln w="9525">
                <a:noFill/>
              </a:ln>
            </p:spPr>
            <p:txBody>
              <a:bodyPr/>
              <a:lstStyle/>
              <a:p>
                <a:endParaRPr lang="pt-BR" altLang="en-US" sz="1635"/>
              </a:p>
            </p:txBody>
          </p:sp>
          <p:sp>
            <p:nvSpPr>
              <p:cNvPr id="15375" name="Caixa de Texto 15374"/>
              <p:cNvSpPr txBox="1"/>
              <p:nvPr/>
            </p:nvSpPr>
            <p:spPr>
              <a:xfrm>
                <a:off x="3885" y="2541"/>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{camiseta}</a:t>
                </a:r>
              </a:p>
            </p:txBody>
          </p:sp>
        </p:grpSp>
        <p:grpSp>
          <p:nvGrpSpPr>
            <p:cNvPr id="15376" name="Grupo 15375"/>
            <p:cNvGrpSpPr/>
            <p:nvPr/>
          </p:nvGrpSpPr>
          <p:grpSpPr>
            <a:xfrm>
              <a:off x="5177" y="2253"/>
              <a:ext cx="724" cy="288"/>
              <a:chOff x="5177" y="2253"/>
              <a:chExt cx="724" cy="288"/>
            </a:xfrm>
          </p:grpSpPr>
          <p:sp>
            <p:nvSpPr>
              <p:cNvPr id="15377" name="Retângulo arredondado 15376"/>
              <p:cNvSpPr/>
              <p:nvPr/>
            </p:nvSpPr>
            <p:spPr>
              <a:xfrm>
                <a:off x="5177" y="2253"/>
                <a:ext cx="724" cy="288"/>
              </a:xfrm>
              <a:prstGeom prst="roundRect">
                <a:avLst>
                  <a:gd name="adj" fmla="val 347"/>
                </a:avLst>
              </a:prstGeom>
              <a:noFill/>
              <a:ln w="9525">
                <a:noFill/>
              </a:ln>
            </p:spPr>
            <p:txBody>
              <a:bodyPr/>
              <a:lstStyle/>
              <a:p>
                <a:endParaRPr lang="pt-BR" altLang="en-US" sz="1635"/>
              </a:p>
            </p:txBody>
          </p:sp>
          <p:sp>
            <p:nvSpPr>
              <p:cNvPr id="15378" name="Caixa de Texto 15377"/>
              <p:cNvSpPr txBox="1"/>
              <p:nvPr/>
            </p:nvSpPr>
            <p:spPr>
              <a:xfrm>
                <a:off x="5177" y="2253"/>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50%</a:t>
                </a:r>
              </a:p>
            </p:txBody>
          </p:sp>
        </p:grpSp>
        <p:grpSp>
          <p:nvGrpSpPr>
            <p:cNvPr id="15379" name="Grupo 15378"/>
            <p:cNvGrpSpPr/>
            <p:nvPr/>
          </p:nvGrpSpPr>
          <p:grpSpPr>
            <a:xfrm>
              <a:off x="3885" y="2253"/>
              <a:ext cx="1292" cy="288"/>
              <a:chOff x="3885" y="2253"/>
              <a:chExt cx="1292" cy="288"/>
            </a:xfrm>
          </p:grpSpPr>
          <p:sp>
            <p:nvSpPr>
              <p:cNvPr id="15380" name="Retângulo arredondado 15379"/>
              <p:cNvSpPr/>
              <p:nvPr/>
            </p:nvSpPr>
            <p:spPr>
              <a:xfrm>
                <a:off x="3885" y="2253"/>
                <a:ext cx="1292" cy="288"/>
              </a:xfrm>
              <a:prstGeom prst="roundRect">
                <a:avLst>
                  <a:gd name="adj" fmla="val 347"/>
                </a:avLst>
              </a:prstGeom>
              <a:noFill/>
              <a:ln w="9525">
                <a:noFill/>
              </a:ln>
            </p:spPr>
            <p:txBody>
              <a:bodyPr/>
              <a:lstStyle/>
              <a:p>
                <a:endParaRPr lang="pt-BR" altLang="en-US" sz="1635"/>
              </a:p>
            </p:txBody>
          </p:sp>
          <p:sp>
            <p:nvSpPr>
              <p:cNvPr id="15381" name="Caixa de Texto 15380"/>
              <p:cNvSpPr txBox="1"/>
              <p:nvPr/>
            </p:nvSpPr>
            <p:spPr>
              <a:xfrm>
                <a:off x="3885" y="2253"/>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{calça}</a:t>
                </a:r>
              </a:p>
            </p:txBody>
          </p:sp>
        </p:grpSp>
        <p:grpSp>
          <p:nvGrpSpPr>
            <p:cNvPr id="15382" name="Grupo 15381"/>
            <p:cNvGrpSpPr/>
            <p:nvPr/>
          </p:nvGrpSpPr>
          <p:grpSpPr>
            <a:xfrm>
              <a:off x="5177" y="1965"/>
              <a:ext cx="724" cy="288"/>
              <a:chOff x="5177" y="1965"/>
              <a:chExt cx="724" cy="288"/>
            </a:xfrm>
          </p:grpSpPr>
          <p:sp>
            <p:nvSpPr>
              <p:cNvPr id="15383" name="Retângulo arredondado 15382"/>
              <p:cNvSpPr/>
              <p:nvPr/>
            </p:nvSpPr>
            <p:spPr>
              <a:xfrm>
                <a:off x="5177" y="1965"/>
                <a:ext cx="724" cy="288"/>
              </a:xfrm>
              <a:prstGeom prst="roundRect">
                <a:avLst>
                  <a:gd name="adj" fmla="val 347"/>
                </a:avLst>
              </a:prstGeom>
              <a:noFill/>
              <a:ln w="9525">
                <a:noFill/>
              </a:ln>
            </p:spPr>
            <p:txBody>
              <a:bodyPr/>
              <a:lstStyle/>
              <a:p>
                <a:endParaRPr lang="pt-BR" altLang="en-US" sz="1635"/>
              </a:p>
            </p:txBody>
          </p:sp>
          <p:sp>
            <p:nvSpPr>
              <p:cNvPr id="15384" name="Caixa de Texto 15383"/>
              <p:cNvSpPr txBox="1"/>
              <p:nvPr/>
            </p:nvSpPr>
            <p:spPr>
              <a:xfrm>
                <a:off x="5177" y="1965"/>
                <a:ext cx="724"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Lst>
                </a:pPr>
                <a:r>
                  <a:rPr sz="1635">
                    <a:latin typeface="Arial" panose="020B0604020202020204" pitchFamily="34" charset="0"/>
                  </a:rPr>
                  <a:t>75%</a:t>
                </a:r>
              </a:p>
            </p:txBody>
          </p:sp>
        </p:grpSp>
        <p:grpSp>
          <p:nvGrpSpPr>
            <p:cNvPr id="15385" name="Grupo 15384"/>
            <p:cNvGrpSpPr/>
            <p:nvPr/>
          </p:nvGrpSpPr>
          <p:grpSpPr>
            <a:xfrm>
              <a:off x="3885" y="1965"/>
              <a:ext cx="1292" cy="288"/>
              <a:chOff x="3885" y="1965"/>
              <a:chExt cx="1292" cy="288"/>
            </a:xfrm>
          </p:grpSpPr>
          <p:sp>
            <p:nvSpPr>
              <p:cNvPr id="15386" name="Retângulo arredondado 15385"/>
              <p:cNvSpPr/>
              <p:nvPr/>
            </p:nvSpPr>
            <p:spPr>
              <a:xfrm>
                <a:off x="3885" y="1965"/>
                <a:ext cx="1292" cy="288"/>
              </a:xfrm>
              <a:prstGeom prst="roundRect">
                <a:avLst>
                  <a:gd name="adj" fmla="val 347"/>
                </a:avLst>
              </a:prstGeom>
              <a:noFill/>
              <a:ln w="9525">
                <a:noFill/>
              </a:ln>
            </p:spPr>
            <p:txBody>
              <a:bodyPr/>
              <a:lstStyle/>
              <a:p>
                <a:endParaRPr lang="pt-BR" altLang="en-US" sz="1635"/>
              </a:p>
            </p:txBody>
          </p:sp>
          <p:sp>
            <p:nvSpPr>
              <p:cNvPr id="15387" name="Caixa de Texto 15386"/>
              <p:cNvSpPr txBox="1"/>
              <p:nvPr/>
            </p:nvSpPr>
            <p:spPr>
              <a:xfrm>
                <a:off x="3885" y="1965"/>
                <a:ext cx="1292" cy="275"/>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a:latin typeface="Arial" panose="020B0604020202020204" pitchFamily="34" charset="0"/>
                  </a:rPr>
                  <a:t>{tênis}</a:t>
                </a:r>
              </a:p>
            </p:txBody>
          </p:sp>
        </p:grpSp>
        <p:grpSp>
          <p:nvGrpSpPr>
            <p:cNvPr id="15388" name="Grupo 15387"/>
            <p:cNvGrpSpPr/>
            <p:nvPr/>
          </p:nvGrpSpPr>
          <p:grpSpPr>
            <a:xfrm>
              <a:off x="5177" y="1440"/>
              <a:ext cx="724" cy="525"/>
              <a:chOff x="5177" y="1440"/>
              <a:chExt cx="724" cy="525"/>
            </a:xfrm>
          </p:grpSpPr>
          <p:sp>
            <p:nvSpPr>
              <p:cNvPr id="15389" name="Retângulo arredondado 15388"/>
              <p:cNvSpPr/>
              <p:nvPr/>
            </p:nvSpPr>
            <p:spPr>
              <a:xfrm>
                <a:off x="5177" y="1440"/>
                <a:ext cx="724" cy="525"/>
              </a:xfrm>
              <a:prstGeom prst="roundRect">
                <a:avLst>
                  <a:gd name="adj" fmla="val 190"/>
                </a:avLst>
              </a:prstGeom>
              <a:solidFill>
                <a:srgbClr val="CCFFFF"/>
              </a:solidFill>
              <a:ln w="9525">
                <a:noFill/>
              </a:ln>
            </p:spPr>
            <p:txBody>
              <a:bodyPr/>
              <a:lstStyle/>
              <a:p>
                <a:endParaRPr lang="pt-BR" altLang="en-US" sz="1635"/>
              </a:p>
            </p:txBody>
          </p:sp>
          <p:sp>
            <p:nvSpPr>
              <p:cNvPr id="15390" name="Caixa de Texto 15389"/>
              <p:cNvSpPr txBox="1"/>
              <p:nvPr/>
            </p:nvSpPr>
            <p:spPr>
              <a:xfrm>
                <a:off x="5177" y="1440"/>
                <a:ext cx="724" cy="275"/>
              </a:xfrm>
              <a:prstGeom prst="rect">
                <a:avLst/>
              </a:prstGeom>
              <a:noFill/>
              <a:ln w="9525">
                <a:noFill/>
              </a:ln>
            </p:spPr>
            <p:txBody>
              <a:bodyPr lIns="81646" tIns="42456" rIns="81646" bIns="42456">
                <a:spAutoFit/>
              </a:bodyPr>
              <a:lstStyle/>
              <a:p>
                <a:pPr algn="l" defTabSz="449580">
                  <a:lnSpc>
                    <a:spcPct val="124000"/>
                  </a:lnSpc>
                  <a:spcBef>
                    <a:spcPts val="450"/>
                  </a:spcBef>
                  <a:buClr>
                    <a:srgbClr val="3333CC"/>
                  </a:buClr>
                  <a:buSzPct val="60000"/>
                  <a:buFont typeface="Wingdings" panose="05000000000000000000" pitchFamily="2" charset="2"/>
                  <a:tabLst>
                    <a:tab pos="723900" algn="l"/>
                  </a:tabLst>
                </a:pPr>
                <a:r>
                  <a:rPr sz="1635" b="1">
                    <a:latin typeface="Arial" panose="020B0604020202020204" pitchFamily="34" charset="0"/>
                  </a:rPr>
                  <a:t>Suporte</a:t>
                </a:r>
              </a:p>
            </p:txBody>
          </p:sp>
        </p:grpSp>
        <p:grpSp>
          <p:nvGrpSpPr>
            <p:cNvPr id="15391" name="Grupo 15390"/>
            <p:cNvGrpSpPr/>
            <p:nvPr/>
          </p:nvGrpSpPr>
          <p:grpSpPr>
            <a:xfrm>
              <a:off x="3885" y="1440"/>
              <a:ext cx="1292" cy="533"/>
              <a:chOff x="3885" y="1440"/>
              <a:chExt cx="1292" cy="533"/>
            </a:xfrm>
          </p:grpSpPr>
          <p:sp>
            <p:nvSpPr>
              <p:cNvPr id="15392" name="Retângulo arredondado 15391"/>
              <p:cNvSpPr/>
              <p:nvPr/>
            </p:nvSpPr>
            <p:spPr>
              <a:xfrm>
                <a:off x="3885" y="1440"/>
                <a:ext cx="1292" cy="525"/>
              </a:xfrm>
              <a:prstGeom prst="roundRect">
                <a:avLst>
                  <a:gd name="adj" fmla="val 190"/>
                </a:avLst>
              </a:prstGeom>
              <a:solidFill>
                <a:srgbClr val="CCFFFF"/>
              </a:solidFill>
              <a:ln w="9525">
                <a:noFill/>
              </a:ln>
            </p:spPr>
            <p:txBody>
              <a:bodyPr/>
              <a:lstStyle/>
              <a:p>
                <a:endParaRPr lang="pt-BR" altLang="en-US" sz="1635"/>
              </a:p>
            </p:txBody>
          </p:sp>
          <p:sp>
            <p:nvSpPr>
              <p:cNvPr id="15393" name="Caixa de Texto 15392"/>
              <p:cNvSpPr txBox="1"/>
              <p:nvPr/>
            </p:nvSpPr>
            <p:spPr>
              <a:xfrm>
                <a:off x="3885" y="1440"/>
                <a:ext cx="1292" cy="533"/>
              </a:xfrm>
              <a:prstGeom prst="rect">
                <a:avLst/>
              </a:prstGeom>
              <a:noFill/>
              <a:ln w="9525">
                <a:noFill/>
              </a:ln>
            </p:spPr>
            <p:txBody>
              <a:bodyPr lIns="81646" tIns="42456" rIns="81646" bIns="42456">
                <a:spAutoFit/>
              </a:bodyPr>
              <a:lstStyle/>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b="1" i="1">
                    <a:latin typeface="Arial" panose="020B0604020202020204" pitchFamily="34" charset="0"/>
                  </a:rPr>
                  <a:t>Itemsets</a:t>
                </a:r>
              </a:p>
              <a:p>
                <a:pPr defTabSz="449580">
                  <a:lnSpc>
                    <a:spcPct val="124000"/>
                  </a:lnSpc>
                  <a:spcBef>
                    <a:spcPts val="450"/>
                  </a:spcBef>
                  <a:buClr>
                    <a:srgbClr val="3333CC"/>
                  </a:buClr>
                  <a:buSzPct val="60000"/>
                  <a:buFont typeface="Wingdings" panose="05000000000000000000" pitchFamily="2" charset="2"/>
                  <a:tabLst>
                    <a:tab pos="723900" algn="l"/>
                    <a:tab pos="1447800" algn="l"/>
                  </a:tabLst>
                </a:pPr>
                <a:r>
                  <a:rPr sz="1635" b="1">
                    <a:latin typeface="Arial" panose="020B0604020202020204" pitchFamily="34" charset="0"/>
                  </a:rPr>
                  <a:t>Freqüentes</a:t>
                </a:r>
              </a:p>
            </p:txBody>
          </p:sp>
        </p:grpSp>
        <p:sp>
          <p:nvSpPr>
            <p:cNvPr id="15394" name="Conector Reto 15393"/>
            <p:cNvSpPr/>
            <p:nvPr/>
          </p:nvSpPr>
          <p:spPr>
            <a:xfrm>
              <a:off x="3885" y="1440"/>
              <a:ext cx="2016" cy="1"/>
            </a:xfrm>
            <a:prstGeom prst="line">
              <a:avLst/>
            </a:prstGeom>
            <a:ln w="28440" cap="flat" cmpd="sng">
              <a:solidFill>
                <a:srgbClr val="000000"/>
              </a:solidFill>
              <a:prstDash val="solid"/>
              <a:headEnd type="none" w="med" len="med"/>
              <a:tailEnd type="none" w="med" len="med"/>
            </a:ln>
          </p:spPr>
        </p:sp>
        <p:sp>
          <p:nvSpPr>
            <p:cNvPr id="15395" name="Conector Reto 15394"/>
            <p:cNvSpPr/>
            <p:nvPr/>
          </p:nvSpPr>
          <p:spPr>
            <a:xfrm>
              <a:off x="3885" y="1965"/>
              <a:ext cx="2016" cy="1"/>
            </a:xfrm>
            <a:prstGeom prst="line">
              <a:avLst/>
            </a:prstGeom>
            <a:ln w="12600" cap="flat" cmpd="sng">
              <a:solidFill>
                <a:srgbClr val="000000"/>
              </a:solidFill>
              <a:prstDash val="solid"/>
              <a:headEnd type="none" w="med" len="med"/>
              <a:tailEnd type="none" w="med" len="med"/>
            </a:ln>
          </p:spPr>
        </p:sp>
        <p:sp>
          <p:nvSpPr>
            <p:cNvPr id="15396" name="Conector Reto 15395"/>
            <p:cNvSpPr/>
            <p:nvPr/>
          </p:nvSpPr>
          <p:spPr>
            <a:xfrm>
              <a:off x="3885" y="2253"/>
              <a:ext cx="2016" cy="1"/>
            </a:xfrm>
            <a:prstGeom prst="line">
              <a:avLst/>
            </a:prstGeom>
            <a:ln w="12600" cap="flat" cmpd="sng">
              <a:solidFill>
                <a:srgbClr val="000000"/>
              </a:solidFill>
              <a:prstDash val="solid"/>
              <a:headEnd type="none" w="med" len="med"/>
              <a:tailEnd type="none" w="med" len="med"/>
            </a:ln>
          </p:spPr>
        </p:sp>
        <p:sp>
          <p:nvSpPr>
            <p:cNvPr id="15397" name="Conector Reto 15396"/>
            <p:cNvSpPr/>
            <p:nvPr/>
          </p:nvSpPr>
          <p:spPr>
            <a:xfrm>
              <a:off x="3885" y="2541"/>
              <a:ext cx="2016" cy="1"/>
            </a:xfrm>
            <a:prstGeom prst="line">
              <a:avLst/>
            </a:prstGeom>
            <a:ln w="12600" cap="flat" cmpd="sng">
              <a:solidFill>
                <a:srgbClr val="000000"/>
              </a:solidFill>
              <a:prstDash val="solid"/>
              <a:headEnd type="none" w="med" len="med"/>
              <a:tailEnd type="none" w="med" len="med"/>
            </a:ln>
          </p:spPr>
        </p:sp>
        <p:sp>
          <p:nvSpPr>
            <p:cNvPr id="15398" name="Conector Reto 15397"/>
            <p:cNvSpPr/>
            <p:nvPr/>
          </p:nvSpPr>
          <p:spPr>
            <a:xfrm>
              <a:off x="3885" y="2829"/>
              <a:ext cx="2016" cy="1"/>
            </a:xfrm>
            <a:prstGeom prst="line">
              <a:avLst/>
            </a:prstGeom>
            <a:ln w="12600" cap="flat" cmpd="sng">
              <a:solidFill>
                <a:srgbClr val="000000"/>
              </a:solidFill>
              <a:prstDash val="solid"/>
              <a:headEnd type="none" w="med" len="med"/>
              <a:tailEnd type="none" w="med" len="med"/>
            </a:ln>
          </p:spPr>
        </p:sp>
        <p:sp>
          <p:nvSpPr>
            <p:cNvPr id="15399" name="Conector Reto 15398"/>
            <p:cNvSpPr/>
            <p:nvPr/>
          </p:nvSpPr>
          <p:spPr>
            <a:xfrm>
              <a:off x="3885" y="3174"/>
              <a:ext cx="2016" cy="1"/>
            </a:xfrm>
            <a:prstGeom prst="line">
              <a:avLst/>
            </a:prstGeom>
            <a:ln w="28440" cap="flat" cmpd="sng">
              <a:solidFill>
                <a:srgbClr val="000000"/>
              </a:solidFill>
              <a:prstDash val="solid"/>
              <a:headEnd type="none" w="med" len="med"/>
              <a:tailEnd type="none" w="med" len="med"/>
            </a:ln>
          </p:spPr>
        </p:sp>
        <p:sp>
          <p:nvSpPr>
            <p:cNvPr id="15400" name="Conector Reto 15399"/>
            <p:cNvSpPr/>
            <p:nvPr/>
          </p:nvSpPr>
          <p:spPr>
            <a:xfrm>
              <a:off x="3885" y="1440"/>
              <a:ext cx="1" cy="1734"/>
            </a:xfrm>
            <a:prstGeom prst="line">
              <a:avLst/>
            </a:prstGeom>
            <a:ln w="28440" cap="flat" cmpd="sng">
              <a:solidFill>
                <a:srgbClr val="000000"/>
              </a:solidFill>
              <a:prstDash val="solid"/>
              <a:headEnd type="none" w="med" len="med"/>
              <a:tailEnd type="none" w="med" len="med"/>
            </a:ln>
          </p:spPr>
        </p:sp>
        <p:sp>
          <p:nvSpPr>
            <p:cNvPr id="15401" name="Conector Reto 15400"/>
            <p:cNvSpPr/>
            <p:nvPr/>
          </p:nvSpPr>
          <p:spPr>
            <a:xfrm>
              <a:off x="5177" y="1440"/>
              <a:ext cx="1" cy="1734"/>
            </a:xfrm>
            <a:prstGeom prst="line">
              <a:avLst/>
            </a:prstGeom>
            <a:ln w="12600" cap="flat" cmpd="sng">
              <a:solidFill>
                <a:srgbClr val="000000"/>
              </a:solidFill>
              <a:prstDash val="solid"/>
              <a:headEnd type="none" w="med" len="med"/>
              <a:tailEnd type="none" w="med" len="med"/>
            </a:ln>
          </p:spPr>
        </p:sp>
        <p:sp>
          <p:nvSpPr>
            <p:cNvPr id="15402" name="Conector Reto 15401"/>
            <p:cNvSpPr/>
            <p:nvPr/>
          </p:nvSpPr>
          <p:spPr>
            <a:xfrm>
              <a:off x="5901" y="1440"/>
              <a:ext cx="1" cy="1734"/>
            </a:xfrm>
            <a:prstGeom prst="line">
              <a:avLst/>
            </a:prstGeom>
            <a:ln w="28440" cap="flat" cmpd="sng">
              <a:solidFill>
                <a:srgbClr val="000000"/>
              </a:solidFill>
              <a:prstDash val="solid"/>
              <a:headEnd type="none" w="med" len="med"/>
              <a:tailEnd type="none" w="med" len="med"/>
            </a:ln>
          </p:spPr>
        </p:sp>
      </p:grpSp>
      <p:grpSp>
        <p:nvGrpSpPr>
          <p:cNvPr id="15403" name="Grupo 15402"/>
          <p:cNvGrpSpPr/>
          <p:nvPr/>
        </p:nvGrpSpPr>
        <p:grpSpPr>
          <a:xfrm>
            <a:off x="1869156" y="1520800"/>
            <a:ext cx="8348557" cy="4529276"/>
            <a:chOff x="240" y="1056"/>
            <a:chExt cx="5797" cy="3145"/>
          </a:xfrm>
        </p:grpSpPr>
        <p:sp>
          <p:nvSpPr>
            <p:cNvPr id="15404" name="Retângulo arredondado 15403"/>
            <p:cNvSpPr/>
            <p:nvPr/>
          </p:nvSpPr>
          <p:spPr>
            <a:xfrm>
              <a:off x="240" y="1056"/>
              <a:ext cx="5797" cy="2928"/>
            </a:xfrm>
            <a:prstGeom prst="roundRect">
              <a:avLst>
                <a:gd name="adj" fmla="val 32"/>
              </a:avLst>
            </a:prstGeom>
            <a:noFill/>
            <a:ln w="9525">
              <a:noFill/>
            </a:ln>
          </p:spPr>
          <p:txBody>
            <a:bodyPr/>
            <a:lstStyle/>
            <a:p>
              <a:endParaRPr lang="pt-BR" altLang="en-US" sz="1635"/>
            </a:p>
          </p:txBody>
        </p:sp>
        <p:sp>
          <p:nvSpPr>
            <p:cNvPr id="15405" name="Caixa de Texto 15404"/>
            <p:cNvSpPr txBox="1"/>
            <p:nvPr/>
          </p:nvSpPr>
          <p:spPr>
            <a:xfrm>
              <a:off x="240" y="1056"/>
              <a:ext cx="5797" cy="3145"/>
            </a:xfrm>
            <a:prstGeom prst="rect">
              <a:avLst/>
            </a:prstGeom>
            <a:noFill/>
            <a:ln w="9525">
              <a:noFill/>
            </a:ln>
          </p:spPr>
          <p:txBody>
            <a:bodyPr lIns="81646" tIns="42456" rIns="81646" bIns="42456">
              <a:spAutoFit/>
            </a:bodyPr>
            <a:lstStyle/>
            <a:p>
              <a:pPr marL="341630" indent="-341630" defTabSz="449580">
                <a:lnSpc>
                  <a:spcPct val="101000"/>
                </a:lnSpc>
                <a:spcBef>
                  <a:spcPts val="8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905">
                <a:latin typeface="Tahoma" panose="020B0604030504040204" pitchFamily="34" charset="0"/>
              </a:endParaRPr>
            </a:p>
            <a:p>
              <a:pPr marL="341630" indent="-341630" defTabSz="449580">
                <a:lnSpc>
                  <a:spcPct val="101000"/>
                </a:lnSpc>
                <a:spcBef>
                  <a:spcPts val="8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905">
                <a:latin typeface="Tahoma" panose="020B0604030504040204" pitchFamily="34" charset="0"/>
              </a:endParaRPr>
            </a:p>
            <a:p>
              <a:pPr marL="341630" indent="-341630" defTabSz="449580">
                <a:lnSpc>
                  <a:spcPct val="101000"/>
                </a:lnSpc>
                <a:spcBef>
                  <a:spcPts val="8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540" b="1" i="1">
                <a:latin typeface="Bookman" pitchFamily="18" charset="0"/>
              </a:endParaRPr>
            </a:p>
            <a:p>
              <a:pPr marL="341630" indent="-341630" algn="l" defTabSz="449580">
                <a:lnSpc>
                  <a:spcPct val="101000"/>
                </a:lnSpc>
                <a:spcBef>
                  <a:spcPts val="8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sz="2540" b="1" i="1">
                  <a:latin typeface="Bookman" pitchFamily="18" charset="0"/>
                </a:rPr>
                <a:t> </a:t>
              </a:r>
            </a:p>
            <a:p>
              <a:pPr marL="341630" indent="-341630" algn="l" defTabSz="449580">
                <a:lnSpc>
                  <a:spcPct val="101000"/>
                </a:lnSpc>
                <a:spcBef>
                  <a:spcPts val="8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sz="2540" b="1" i="1" dirty="0" err="1">
                  <a:latin typeface="Bookman" pitchFamily="18" charset="0"/>
                </a:rPr>
                <a:t>tênis</a:t>
              </a:r>
              <a:r>
                <a:rPr sz="2540" b="1" i="1">
                  <a:latin typeface="Bookman" pitchFamily="18" charset="0"/>
                </a:rPr>
                <a:t>         camiseta</a:t>
              </a:r>
              <a:r>
                <a:rPr sz="2540">
                  <a:latin typeface="Tahoma" panose="020B0604030504040204" pitchFamily="34" charset="0"/>
                </a:rPr>
                <a:t>,  </a:t>
              </a:r>
            </a:p>
            <a:p>
              <a:pPr marL="341630" indent="-341630" algn="l" defTabSz="449580">
                <a:lnSpc>
                  <a:spcPct val="104000"/>
                </a:lnSpc>
                <a:spcBef>
                  <a:spcPts val="7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sz="2540">
                  <a:latin typeface="Tahoma" panose="020B0604030504040204" pitchFamily="34" charset="0"/>
                </a:rPr>
                <a:t>em que:</a:t>
              </a:r>
            </a:p>
            <a:p>
              <a:pPr marL="341630" indent="-341630" defTabSz="449580">
                <a:lnSpc>
                  <a:spcPct val="101000"/>
                </a:lnSpc>
                <a:spcBef>
                  <a:spcPts val="7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540">
                <a:latin typeface="Tahoma" panose="020B0604030504040204" pitchFamily="34" charset="0"/>
              </a:endParaRPr>
            </a:p>
            <a:p>
              <a:pPr marL="341630" indent="-341630" defTabSz="449580">
                <a:lnSpc>
                  <a:spcPct val="101000"/>
                </a:lnSpc>
                <a:spcBef>
                  <a:spcPts val="7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540">
                <a:latin typeface="Tahoma" panose="020B0604030504040204" pitchFamily="34" charset="0"/>
              </a:endParaRPr>
            </a:p>
            <a:p>
              <a:pPr marL="341630" indent="-341630" defTabSz="449580">
                <a:lnSpc>
                  <a:spcPct val="101000"/>
                </a:lnSpc>
                <a:spcBef>
                  <a:spcPts val="700"/>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540">
                <a:latin typeface="Tahoma" panose="020B0604030504040204" pitchFamily="34" charset="0"/>
              </a:endParaRPr>
            </a:p>
          </p:txBody>
        </p:sp>
      </p:grpSp>
      <p:sp>
        <p:nvSpPr>
          <p:cNvPr id="15406" name="Elipse 15405"/>
          <p:cNvSpPr/>
          <p:nvPr/>
        </p:nvSpPr>
        <p:spPr>
          <a:xfrm>
            <a:off x="6988894" y="3977698"/>
            <a:ext cx="3064642" cy="691273"/>
          </a:xfrm>
          <a:prstGeom prst="ellipse">
            <a:avLst/>
          </a:prstGeom>
          <a:noFill/>
          <a:ln w="76320" cap="flat" cmpd="sng">
            <a:solidFill>
              <a:srgbClr val="FF0000"/>
            </a:solidFill>
            <a:prstDash val="solid"/>
            <a:headEnd type="none" w="med" len="med"/>
            <a:tailEnd type="none" w="med" len="med"/>
          </a:ln>
        </p:spPr>
        <p:txBody>
          <a:bodyPr/>
          <a:lstStyle/>
          <a:p>
            <a:endParaRPr lang="pt-BR" altLang="en-US" sz="1635"/>
          </a:p>
        </p:txBody>
      </p:sp>
      <p:graphicFrame>
        <p:nvGraphicFramePr>
          <p:cNvPr id="15407" name="Objeto 15406"/>
          <p:cNvGraphicFramePr>
            <a:graphicFrameLocks noChangeAspect="1"/>
          </p:cNvGraphicFramePr>
          <p:nvPr/>
        </p:nvGraphicFramePr>
        <p:xfrm>
          <a:off x="2802374" y="4791383"/>
          <a:ext cx="5458173" cy="420524"/>
        </p:xfrm>
        <a:graphic>
          <a:graphicData uri="http://schemas.openxmlformats.org/presentationml/2006/ole">
            <mc:AlternateContent xmlns:mc="http://schemas.openxmlformats.org/markup-compatibility/2006">
              <mc:Choice xmlns:v="urn:schemas-microsoft-com:vml" Requires="v">
                <p:oleObj spid="_x0000_s4109" r:id="rId4" imgW="7383145" imgH="4878705" progId="Equation.3">
                  <p:embed/>
                </p:oleObj>
              </mc:Choice>
              <mc:Fallback>
                <p:oleObj r:id="rId4" imgW="7383145" imgH="4878705" progId="Equation.3">
                  <p:embed/>
                  <p:pic>
                    <p:nvPicPr>
                      <p:cNvPr id="0" name="Imagem 3078"/>
                      <p:cNvPicPr/>
                      <p:nvPr/>
                    </p:nvPicPr>
                    <p:blipFill>
                      <a:blip r:embed="rId5"/>
                      <a:stretch>
                        <a:fillRect/>
                      </a:stretch>
                    </p:blipFill>
                    <p:spPr>
                      <a:xfrm>
                        <a:off x="2802374" y="4791383"/>
                        <a:ext cx="5458173" cy="420524"/>
                      </a:xfrm>
                      <a:prstGeom prst="rect">
                        <a:avLst/>
                      </a:prstGeom>
                      <a:noFill/>
                      <a:ln w="38100">
                        <a:noFill/>
                        <a:miter/>
                      </a:ln>
                    </p:spPr>
                  </p:pic>
                </p:oleObj>
              </mc:Fallback>
            </mc:AlternateContent>
          </a:graphicData>
        </a:graphic>
      </p:graphicFrame>
      <p:graphicFrame>
        <p:nvGraphicFramePr>
          <p:cNvPr id="15408" name="Objeto 15407"/>
          <p:cNvGraphicFramePr>
            <a:graphicFrameLocks noChangeAspect="1"/>
          </p:cNvGraphicFramePr>
          <p:nvPr/>
        </p:nvGraphicFramePr>
        <p:xfrm>
          <a:off x="2550348" y="5440891"/>
          <a:ext cx="6441796" cy="830968"/>
        </p:xfrm>
        <a:graphic>
          <a:graphicData uri="http://schemas.openxmlformats.org/presentationml/2006/ole">
            <mc:AlternateContent xmlns:mc="http://schemas.openxmlformats.org/markup-compatibility/2006">
              <mc:Choice xmlns:v="urn:schemas-microsoft-com:vml" Requires="v">
                <p:oleObj spid="_x0000_s4110" r:id="rId6" imgW="3253105" imgH="419735" progId="Equation.3">
                  <p:embed/>
                </p:oleObj>
              </mc:Choice>
              <mc:Fallback>
                <p:oleObj r:id="rId6" imgW="3253105" imgH="419735" progId="Equation.3">
                  <p:embed/>
                  <p:pic>
                    <p:nvPicPr>
                      <p:cNvPr id="0" name="Imagem 3079"/>
                      <p:cNvPicPr/>
                      <p:nvPr/>
                    </p:nvPicPr>
                    <p:blipFill>
                      <a:blip r:embed="rId7"/>
                      <a:stretch>
                        <a:fillRect/>
                      </a:stretch>
                    </p:blipFill>
                    <p:spPr>
                      <a:xfrm>
                        <a:off x="2550348" y="5440891"/>
                        <a:ext cx="6441796" cy="830968"/>
                      </a:xfrm>
                      <a:prstGeom prst="rect">
                        <a:avLst/>
                      </a:prstGeom>
                      <a:noFill/>
                      <a:ln w="38100">
                        <a:noFill/>
                        <a:miter/>
                      </a:ln>
                    </p:spPr>
                  </p:pic>
                </p:oleObj>
              </mc:Fallback>
            </mc:AlternateContent>
          </a:graphicData>
        </a:graphic>
      </p:graphicFrame>
      <p:sp>
        <p:nvSpPr>
          <p:cNvPr id="15409" name="Conector Reto 15408"/>
          <p:cNvSpPr/>
          <p:nvPr/>
        </p:nvSpPr>
        <p:spPr>
          <a:xfrm>
            <a:off x="3063042" y="3780397"/>
            <a:ext cx="485330" cy="1440"/>
          </a:xfrm>
          <a:prstGeom prst="line">
            <a:avLst/>
          </a:prstGeom>
          <a:ln w="36000" cap="flat" cmpd="sng">
            <a:solidFill>
              <a:srgbClr val="000000"/>
            </a:solidFill>
            <a:prstDash val="solid"/>
            <a:headEnd type="none" w="med" len="med"/>
            <a:tailEnd type="triangle" w="med" len="med"/>
          </a:ln>
        </p:spPr>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8432"/>
          <p:cNvSpPr>
            <a:spLocks noGrp="1"/>
          </p:cNvSpPr>
          <p:nvPr>
            <p:ph type="title"/>
          </p:nvPr>
        </p:nvSpPr>
        <p:spPr>
          <a:xfrm>
            <a:off x="2196071" y="676261"/>
            <a:ext cx="7809939" cy="608965"/>
          </a:xfrm>
        </p:spPr>
        <p:txBody>
          <a:bodyPr wrap="square" lIns="0" tIns="0" rIns="0" bIns="0" anchor="ctr">
            <a:spAutoFit/>
          </a:bodyPr>
          <a:lstStyle/>
          <a:p>
            <a:pPr algn="ct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t>Algoritmo Apriori</a:t>
            </a:r>
          </a:p>
        </p:txBody>
      </p:sp>
      <p:sp>
        <p:nvSpPr>
          <p:cNvPr id="18434" name="Espaço Reservado para Texto 18433"/>
          <p:cNvSpPr>
            <a:spLocks noGrp="1"/>
          </p:cNvSpPr>
          <p:nvPr>
            <p:ph type="body" idx="1"/>
          </p:nvPr>
        </p:nvSpPr>
        <p:spPr>
          <a:xfrm>
            <a:off x="2196071" y="1587047"/>
            <a:ext cx="7809939" cy="4640167"/>
          </a:xfrm>
        </p:spPr>
        <p:txBody>
          <a:bodyPr wrap="square" lIns="0" tIns="0" rIns="0" bIns="0" anchor="t"/>
          <a:lstStyle/>
          <a:p>
            <a:pPr defTabSz="449580">
              <a:tabLst>
                <a:tab pos="723900" algn="l"/>
                <a:tab pos="1447800" algn="l"/>
                <a:tab pos="2171700" algn="l"/>
                <a:tab pos="2895600" algn="l"/>
                <a:tab pos="3619500" algn="l"/>
                <a:tab pos="4343400" algn="l"/>
                <a:tab pos="5067300" algn="l"/>
                <a:tab pos="5791200" algn="l"/>
                <a:tab pos="6515100" algn="l"/>
                <a:tab pos="7239000" algn="l"/>
                <a:tab pos="7962900" algn="l"/>
              </a:tabLst>
            </a:pPr>
            <a:r>
              <a:rPr sz="3600"/>
              <a:t>Encontra todos os k-itemsets frequentes contidos em uma base de dados</a:t>
            </a:r>
          </a:p>
          <a:p>
            <a:pPr lvl="1" defTabSz="449580">
              <a:buFont typeface="Wingdings" panose="05000000000000000000" charset="0"/>
              <a:buChar char="ü"/>
              <a:tabLst>
                <a:tab pos="723900" algn="l"/>
                <a:tab pos="1447800" algn="l"/>
                <a:tab pos="2171700" algn="l"/>
                <a:tab pos="2895600" algn="l"/>
                <a:tab pos="3619500" algn="l"/>
                <a:tab pos="4343400" algn="l"/>
                <a:tab pos="5067300" algn="l"/>
                <a:tab pos="5791200" algn="l"/>
                <a:tab pos="6515100" algn="l"/>
                <a:tab pos="7239000" algn="l"/>
                <a:tab pos="7962900" algn="l"/>
              </a:tabLst>
            </a:pPr>
            <a:r>
              <a:rPr sz="3200"/>
              <a:t>Gera um conjunto de k-itemsets candidatos e então percorre a base de dados para determinar se os mesmos são frequentes, identificando desse modo todos os k-itemsets frequentes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ço Reservado para Texto 19456"/>
          <p:cNvSpPr>
            <a:spLocks noGrp="1"/>
          </p:cNvSpPr>
          <p:nvPr>
            <p:ph type="body" idx="4294967295"/>
          </p:nvPr>
        </p:nvSpPr>
        <p:spPr>
          <a:xfrm>
            <a:off x="2759170" y="874172"/>
            <a:ext cx="7245401" cy="5707319"/>
          </a:xfrm>
        </p:spPr>
        <p:txBody>
          <a:bodyPr wrap="square" lIns="0" tIns="0" rIns="0" bIns="0" anchor="t"/>
          <a:lstStyle/>
          <a:p>
            <a:pPr defTabSz="44958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1. L</a:t>
            </a:r>
            <a:r>
              <a:rPr sz="2400" baseline="-33000"/>
              <a:t>1</a:t>
            </a:r>
            <a:r>
              <a:rPr sz="2400"/>
              <a:t> := {1-itemsets frequentes};</a:t>
            </a:r>
          </a:p>
          <a:p>
            <a:pPr defTabSz="449580">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2. </a:t>
            </a:r>
            <a:r>
              <a:rPr sz="2400" b="1"/>
              <a:t>para</a:t>
            </a:r>
            <a:r>
              <a:rPr sz="2400"/>
              <a:t> (k := 2; L</a:t>
            </a:r>
            <a:r>
              <a:rPr sz="2400" baseline="-33000"/>
              <a:t>k-1</a:t>
            </a:r>
            <a:r>
              <a:rPr sz="2400"/>
              <a:t> ≠ ∅; k ++) </a:t>
            </a:r>
            <a:r>
              <a:rPr sz="2400" b="1"/>
              <a:t>faça</a:t>
            </a:r>
          </a:p>
          <a:p>
            <a:pPr defTabSz="449580">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3. 	C</a:t>
            </a:r>
            <a:r>
              <a:rPr sz="2400" baseline="-33000"/>
              <a:t>k </a:t>
            </a:r>
            <a:r>
              <a:rPr sz="2400"/>
              <a:t>:= apriori-gen (L</a:t>
            </a:r>
            <a:r>
              <a:rPr sz="2400" baseline="-33000"/>
              <a:t>k-1</a:t>
            </a:r>
            <a:r>
              <a:rPr sz="2400"/>
              <a:t>);            //Gera novos conjuntos candidatos</a:t>
            </a:r>
          </a:p>
          <a:p>
            <a:pPr defTabSz="449580">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4. 	</a:t>
            </a:r>
            <a:r>
              <a:rPr sz="2400" b="1"/>
              <a:t>para todo</a:t>
            </a:r>
            <a:r>
              <a:rPr sz="2400"/>
              <a:t> (transações t  T) </a:t>
            </a:r>
            <a:r>
              <a:rPr sz="2400" b="1"/>
              <a:t>faça</a:t>
            </a:r>
          </a:p>
          <a:p>
            <a:pPr defTabSz="449580">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5. 		C</a:t>
            </a:r>
            <a:r>
              <a:rPr sz="2400" baseline="-33000"/>
              <a:t>t</a:t>
            </a:r>
            <a:r>
              <a:rPr sz="2400"/>
              <a:t> := subset (C</a:t>
            </a:r>
            <a:r>
              <a:rPr sz="2400" baseline="-33000"/>
              <a:t>k</a:t>
            </a:r>
            <a:r>
              <a:rPr sz="2400"/>
              <a:t>, t);   //Conjuntos candidatos contidos em t</a:t>
            </a:r>
          </a:p>
          <a:p>
            <a:pPr defTabSz="449580">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6. 		</a:t>
            </a:r>
            <a:r>
              <a:rPr sz="2400" b="1"/>
              <a:t>para todo</a:t>
            </a:r>
            <a:r>
              <a:rPr sz="2400"/>
              <a:t> candidatos c  C</a:t>
            </a:r>
            <a:r>
              <a:rPr sz="2400" baseline="-33000"/>
              <a:t>t</a:t>
            </a:r>
            <a:r>
              <a:rPr sz="2400"/>
              <a:t> </a:t>
            </a:r>
            <a:r>
              <a:rPr sz="2400" b="1"/>
              <a:t>faça</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7. 			c.count ++;</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8. 		</a:t>
            </a:r>
            <a:r>
              <a:rPr sz="2400" b="1"/>
              <a:t>fim-para</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9. 	</a:t>
            </a:r>
            <a:r>
              <a:rPr sz="2400" b="1"/>
              <a:t>fim-para</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10. 	L</a:t>
            </a:r>
            <a:r>
              <a:rPr sz="2400" baseline="-33000"/>
              <a:t>k</a:t>
            </a:r>
            <a:r>
              <a:rPr sz="2400"/>
              <a:t> := {c  C</a:t>
            </a:r>
            <a:r>
              <a:rPr sz="2400" baseline="-33000"/>
              <a:t>k</a:t>
            </a:r>
            <a:r>
              <a:rPr sz="2400"/>
              <a:t> ∣ c.count ≤ sup-min };</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11. </a:t>
            </a:r>
            <a:r>
              <a:rPr sz="2400" b="1"/>
              <a:t>fim-para</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sz="2400"/>
              <a:t>12. Resposta := </a:t>
            </a:r>
            <a:r>
              <a:rPr sz="3200"/>
              <a:t>∪</a:t>
            </a:r>
            <a:r>
              <a:rPr sz="2400" baseline="-33000"/>
              <a:t>k</a:t>
            </a:r>
            <a:r>
              <a:rPr sz="2400"/>
              <a:t>  L</a:t>
            </a:r>
            <a:r>
              <a:rPr sz="2400" baseline="-33000"/>
              <a:t>k</a:t>
            </a:r>
          </a:p>
          <a:p>
            <a:pPr defTabSz="449580">
              <a:lnSpc>
                <a:spcPct val="69000"/>
              </a:lnSpc>
              <a:buSzPct val="100000"/>
              <a:buFont typeface="StarSymbol"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sz="2400" baseline="-3300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Data Mining</a:t>
            </a:r>
          </a:p>
        </p:txBody>
      </p:sp>
      <p:sp>
        <p:nvSpPr>
          <p:cNvPr id="3" name="Espaço Reservado para Conteúdo 2"/>
          <p:cNvSpPr>
            <a:spLocks noGrp="1"/>
          </p:cNvSpPr>
          <p:nvPr>
            <p:ph sz="half" idx="1"/>
          </p:nvPr>
        </p:nvSpPr>
        <p:spPr>
          <a:xfrm>
            <a:off x="838200" y="1825625"/>
            <a:ext cx="5181600" cy="4905375"/>
          </a:xfrm>
        </p:spPr>
        <p:txBody>
          <a:bodyPr>
            <a:normAutofit fontScale="90000" lnSpcReduction="10000"/>
          </a:bodyPr>
          <a:lstStyle/>
          <a:p>
            <a:pPr marL="0" indent="0" algn="ctr">
              <a:buNone/>
            </a:pPr>
            <a:r>
              <a:rPr lang="pt-BR" dirty="0">
                <a:sym typeface="+mn-ea"/>
              </a:rPr>
              <a:t>“A mineração de dados é um campo interdisciplinar que reúne técnicas de aprendizado de máquina, reconhecimento de padrões, estatísticas, banco de dados e  visualização para abordar a questão da extração de informações a partir de grandes bases de dados”</a:t>
            </a:r>
          </a:p>
          <a:p>
            <a:pPr algn="l"/>
            <a:r>
              <a:rPr lang="pt-BR" dirty="0">
                <a:sym typeface="+mn-ea"/>
              </a:rPr>
              <a:t>Habilidade de descobrir padrões interessantes a partir de uma grande quantidade de dados.</a:t>
            </a:r>
          </a:p>
          <a:p>
            <a:pPr algn="l"/>
            <a:r>
              <a:rPr lang="pt-BR" dirty="0">
                <a:sym typeface="+mn-ea"/>
              </a:rPr>
              <a:t>Utiliza técnicasa como de áreas como aprendizado de máquina, estatística, redes neurais, etc.</a:t>
            </a:r>
            <a:endParaRPr lang="pt-BR" dirty="0"/>
          </a:p>
          <a:p>
            <a:endParaRPr lang="pt-BR" i="1" dirty="0"/>
          </a:p>
          <a:p>
            <a:endParaRPr lang="pt-BR" altLang="en-US"/>
          </a:p>
        </p:txBody>
      </p:sp>
      <p:pic>
        <p:nvPicPr>
          <p:cNvPr id="4" name="Espaço Reservado para Conteúdo 3" descr="download"/>
          <p:cNvPicPr>
            <a:picLocks noGrp="1" noChangeAspect="1"/>
          </p:cNvPicPr>
          <p:nvPr>
            <p:ph sz="half" idx="2"/>
          </p:nvPr>
        </p:nvPicPr>
        <p:blipFill>
          <a:blip r:embed="rId2"/>
          <a:stretch>
            <a:fillRect/>
          </a:stretch>
        </p:blipFill>
        <p:spPr>
          <a:xfrm>
            <a:off x="7225665" y="2751455"/>
            <a:ext cx="3886835" cy="2057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592925" y="624110"/>
            <a:ext cx="8911687" cy="701107"/>
          </a:xfrm>
        </p:spPr>
        <p:txBody>
          <a:bodyPr>
            <a:normAutofit fontScale="90000"/>
          </a:bodyPr>
          <a:lstStyle/>
          <a:p>
            <a:pPr algn="ctr"/>
            <a:r>
              <a:rPr lang="pt-BR" dirty="0"/>
              <a:t>Análise de Cesta de Compras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0" y="1244600"/>
            <a:ext cx="4368800" cy="4368800"/>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631" y="1653415"/>
            <a:ext cx="5129215" cy="2388497"/>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7923" y="4041912"/>
            <a:ext cx="4664765" cy="26822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592925" y="624110"/>
            <a:ext cx="8911687" cy="701107"/>
          </a:xfrm>
        </p:spPr>
        <p:txBody>
          <a:bodyPr>
            <a:normAutofit fontScale="90000"/>
          </a:bodyPr>
          <a:lstStyle/>
          <a:p>
            <a:pPr algn="ctr"/>
            <a:r>
              <a:rPr lang="pt-BR" dirty="0"/>
              <a:t>Análise de Cesta de Compras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696" y="1808921"/>
            <a:ext cx="4903304" cy="4903304"/>
          </a:xfrm>
          <a:prstGeom prst="rect">
            <a:avLst/>
          </a:prstGeom>
        </p:spPr>
      </p:pic>
      <p:sp>
        <p:nvSpPr>
          <p:cNvPr id="6" name="CaixaDeTexto 5"/>
          <p:cNvSpPr txBox="1"/>
          <p:nvPr/>
        </p:nvSpPr>
        <p:spPr>
          <a:xfrm>
            <a:off x="2592925" y="2279374"/>
            <a:ext cx="3993405" cy="1569660"/>
          </a:xfrm>
          <a:prstGeom prst="rect">
            <a:avLst/>
          </a:prstGeom>
          <a:noFill/>
        </p:spPr>
        <p:txBody>
          <a:bodyPr wrap="square" rtlCol="0">
            <a:spAutoFit/>
          </a:bodyPr>
          <a:lstStyle/>
          <a:p>
            <a:r>
              <a:rPr lang="pt-BR" sz="2400" dirty="0"/>
              <a:t>Sistemas de recomendação de compras de produtos em seu e-commerce.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Classificação</a:t>
            </a:r>
          </a:p>
        </p:txBody>
      </p:sp>
      <p:sp>
        <p:nvSpPr>
          <p:cNvPr id="3" name="Espaço Reservado para Conteúdo 2"/>
          <p:cNvSpPr>
            <a:spLocks noGrp="1"/>
          </p:cNvSpPr>
          <p:nvPr>
            <p:ph idx="1"/>
          </p:nvPr>
        </p:nvSpPr>
        <p:spPr/>
        <p:txBody>
          <a:bodyPr/>
          <a:lstStyle/>
          <a:p>
            <a:r>
              <a:rPr lang="pt-BR" altLang="en-US"/>
              <a:t>É o processo de aprender um modelo que descreve diferentes classes de dados. As classes são predefinidas.</a:t>
            </a:r>
          </a:p>
          <a:p>
            <a:r>
              <a:rPr lang="pt-BR" altLang="en-US"/>
              <a:t>Em uma aplicação bancária, os clientes que solicitam um cartão de crédito podem ser classificados como risco fraco, risco médio ou risco bom, de acordo com os dados históricos daquele cliente - Aprendizagem Supervisionada.</a:t>
            </a:r>
          </a:p>
          <a:p>
            <a:r>
              <a:rPr lang="pt-BR" altLang="en-US"/>
              <a:t>Cada registro nos dados de treinamento contém um atributo chamado rótulo de classe que indica a que classe o registro pertence - Variável dependente.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Classificação - Treinamento</a:t>
            </a:r>
          </a:p>
        </p:txBody>
      </p:sp>
      <p:pic>
        <p:nvPicPr>
          <p:cNvPr id="5" name="Espaço Reservado para Conteúdo 4" descr="Screenshot_2"/>
          <p:cNvPicPr>
            <a:picLocks noGrp="1" noChangeAspect="1"/>
          </p:cNvPicPr>
          <p:nvPr>
            <p:ph idx="1"/>
          </p:nvPr>
        </p:nvPicPr>
        <p:blipFill>
          <a:blip r:embed="rId2"/>
          <a:stretch>
            <a:fillRect/>
          </a:stretch>
        </p:blipFill>
        <p:spPr>
          <a:xfrm>
            <a:off x="1134745" y="1691005"/>
            <a:ext cx="10840720" cy="45700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Etapas da Classificação</a:t>
            </a:r>
          </a:p>
        </p:txBody>
      </p:sp>
      <p:sp>
        <p:nvSpPr>
          <p:cNvPr id="3" name="Espaço Reservado para Conteúdo 2"/>
          <p:cNvSpPr>
            <a:spLocks noGrp="1"/>
          </p:cNvSpPr>
          <p:nvPr>
            <p:ph idx="1"/>
          </p:nvPr>
        </p:nvSpPr>
        <p:spPr/>
        <p:txBody>
          <a:bodyPr/>
          <a:lstStyle/>
          <a:p>
            <a:r>
              <a:rPr lang="pt-BR" altLang="en-US"/>
              <a:t>O classificador é usado para distribuir itens em grupos pré-definidos (classes).</a:t>
            </a:r>
          </a:p>
          <a:p>
            <a:r>
              <a:rPr lang="pt-BR" altLang="en-US"/>
              <a:t>A classificação considera informações quantitativas ou as características dos itens.</a:t>
            </a:r>
          </a:p>
        </p:txBody>
      </p:sp>
      <p:pic>
        <p:nvPicPr>
          <p:cNvPr id="4" name="Imagem 3" descr="Screenshot_3"/>
          <p:cNvPicPr>
            <a:picLocks noChangeAspect="1"/>
          </p:cNvPicPr>
          <p:nvPr/>
        </p:nvPicPr>
        <p:blipFill>
          <a:blip r:embed="rId2"/>
          <a:stretch>
            <a:fillRect/>
          </a:stretch>
        </p:blipFill>
        <p:spPr>
          <a:xfrm>
            <a:off x="2349500" y="3585210"/>
            <a:ext cx="8863965" cy="25920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83845"/>
            <a:ext cx="10515600" cy="837565"/>
          </a:xfrm>
        </p:spPr>
        <p:txBody>
          <a:bodyPr/>
          <a:lstStyle/>
          <a:p>
            <a:pPr algn="ctr"/>
            <a:r>
              <a:rPr lang="pt-BR" altLang="en-US"/>
              <a:t>Classificação baseada em regras</a:t>
            </a:r>
          </a:p>
        </p:txBody>
      </p:sp>
      <p:pic>
        <p:nvPicPr>
          <p:cNvPr id="6" name="Espaço Reservado para Conteúdo 5" descr="Screenshot_4"/>
          <p:cNvPicPr>
            <a:picLocks noGrp="1" noChangeAspect="1"/>
          </p:cNvPicPr>
          <p:nvPr>
            <p:ph idx="1"/>
          </p:nvPr>
        </p:nvPicPr>
        <p:blipFill>
          <a:blip r:embed="rId2"/>
          <a:stretch>
            <a:fillRect/>
          </a:stretch>
        </p:blipFill>
        <p:spPr>
          <a:xfrm>
            <a:off x="2365375" y="1380490"/>
            <a:ext cx="8128000" cy="54946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67335"/>
            <a:ext cx="10515600" cy="739140"/>
          </a:xfrm>
        </p:spPr>
        <p:txBody>
          <a:bodyPr>
            <a:normAutofit fontScale="90000"/>
          </a:bodyPr>
          <a:lstStyle/>
          <a:p>
            <a:pPr algn="ctr"/>
            <a:r>
              <a:rPr lang="pt-BR" altLang="en-US"/>
              <a:t>Classificação </a:t>
            </a:r>
          </a:p>
        </p:txBody>
      </p:sp>
      <p:pic>
        <p:nvPicPr>
          <p:cNvPr id="4" name="Espaço Reservado para Conteúdo 3" descr="Screenshot_1"/>
          <p:cNvPicPr>
            <a:picLocks noGrp="1" noChangeAspect="1"/>
          </p:cNvPicPr>
          <p:nvPr>
            <p:ph idx="1"/>
          </p:nvPr>
        </p:nvPicPr>
        <p:blipFill>
          <a:blip r:embed="rId2"/>
          <a:stretch>
            <a:fillRect/>
          </a:stretch>
        </p:blipFill>
        <p:spPr>
          <a:xfrm>
            <a:off x="3171825" y="1504950"/>
            <a:ext cx="7103110" cy="52273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Características da Classificação</a:t>
            </a:r>
          </a:p>
        </p:txBody>
      </p:sp>
      <p:sp>
        <p:nvSpPr>
          <p:cNvPr id="3" name="Espaço Reservado para Conteúdo 2"/>
          <p:cNvSpPr>
            <a:spLocks noGrp="1"/>
          </p:cNvSpPr>
          <p:nvPr>
            <p:ph idx="1"/>
          </p:nvPr>
        </p:nvSpPr>
        <p:spPr/>
        <p:txBody>
          <a:bodyPr/>
          <a:lstStyle/>
          <a:p>
            <a:r>
              <a:rPr lang="pt-BR" altLang="en-US" b="1"/>
              <a:t>Precisão:</a:t>
            </a:r>
            <a:r>
              <a:rPr lang="pt-BR" altLang="en-US"/>
              <a:t> capacidade de prever a classe a qual um item desconhecido pertence.</a:t>
            </a:r>
          </a:p>
          <a:p>
            <a:pPr marL="0" indent="0">
              <a:buNone/>
            </a:pPr>
            <a:r>
              <a:rPr lang="pt-BR" altLang="en-US"/>
              <a:t>Para medir a precisão, podemos usar uma parte do conjunto de treinamento, 10% para separar os dados a fim de identificar a precisão do modelo.</a:t>
            </a:r>
          </a:p>
          <a:p>
            <a:r>
              <a:rPr lang="pt-BR" altLang="en-US" b="1"/>
              <a:t>Robustez: </a:t>
            </a:r>
            <a:r>
              <a:rPr lang="pt-BR" altLang="en-US"/>
              <a:t>habilidade de classificar corretamente mesmo em presença de dados com “ruídos”.</a:t>
            </a:r>
          </a:p>
          <a:p>
            <a:r>
              <a:rPr lang="pt-BR" altLang="en-US" b="1"/>
              <a:t>Escalabilidade:</a:t>
            </a:r>
            <a:r>
              <a:rPr lang="pt-BR" altLang="en-US"/>
              <a:t> capacidade do classificador obter um bom desempenho proporcional à quantidade de dados analisada.</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Qualidade do Classificador</a:t>
            </a:r>
          </a:p>
        </p:txBody>
      </p:sp>
      <p:sp>
        <p:nvSpPr>
          <p:cNvPr id="3" name="Espaço Reservado para Conteúdo 2"/>
          <p:cNvSpPr>
            <a:spLocks noGrp="1"/>
          </p:cNvSpPr>
          <p:nvPr>
            <p:ph sz="half" idx="1"/>
          </p:nvPr>
        </p:nvSpPr>
        <p:spPr/>
        <p:txBody>
          <a:bodyPr/>
          <a:lstStyle/>
          <a:p>
            <a:r>
              <a:rPr lang="pt-BR" altLang="en-US"/>
              <a:t>O modelo classificador depende diretamente da qualidade do conjunto de treinamento.</a:t>
            </a:r>
          </a:p>
          <a:p>
            <a:r>
              <a:rPr lang="pt-BR" altLang="en-US"/>
              <a:t>Dados do conjunto de treinamento devem ser cuidadosamente selecionados e rotulados.</a:t>
            </a:r>
          </a:p>
          <a:p>
            <a:r>
              <a:rPr lang="pt-BR" altLang="en-US"/>
              <a:t>Muitos dados com ruídos ou incompletos podem confundir o classificador.</a:t>
            </a:r>
          </a:p>
          <a:p>
            <a:endParaRPr lang="pt-BR" altLang="en-US"/>
          </a:p>
        </p:txBody>
      </p:sp>
      <p:pic>
        <p:nvPicPr>
          <p:cNvPr id="4" name="Espaço Reservado para Conteúdo 3" descr="QUALIDADE-foco-950x475"/>
          <p:cNvPicPr>
            <a:picLocks noGrp="1" noChangeAspect="1"/>
          </p:cNvPicPr>
          <p:nvPr>
            <p:ph sz="half" idx="2"/>
          </p:nvPr>
        </p:nvPicPr>
        <p:blipFill>
          <a:blip r:embed="rId2"/>
          <a:stretch>
            <a:fillRect/>
          </a:stretch>
        </p:blipFill>
        <p:spPr>
          <a:xfrm>
            <a:off x="7488555" y="3876675"/>
            <a:ext cx="3658870" cy="18294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Qualidade do Classificador</a:t>
            </a:r>
          </a:p>
        </p:txBody>
      </p:sp>
      <p:sp>
        <p:nvSpPr>
          <p:cNvPr id="3" name="Espaço Reservado para Conteúdo 2"/>
          <p:cNvSpPr>
            <a:spLocks noGrp="1"/>
          </p:cNvSpPr>
          <p:nvPr>
            <p:ph sz="half" idx="1"/>
          </p:nvPr>
        </p:nvSpPr>
        <p:spPr>
          <a:xfrm>
            <a:off x="838200" y="1825625"/>
            <a:ext cx="9451975" cy="4351655"/>
          </a:xfrm>
        </p:spPr>
        <p:txBody>
          <a:bodyPr/>
          <a:lstStyle/>
          <a:p>
            <a:r>
              <a:rPr lang="pt-BR" altLang="en-US"/>
              <a:t>Dados de treinamento muito específicos causam o efeito de overfitting (Erro de treinamento muito baixo ou zero e poder de classificação baixo).</a:t>
            </a:r>
          </a:p>
          <a:p>
            <a:r>
              <a:rPr lang="pt-BR" altLang="en-US"/>
              <a:t>O objetivo é um modelo que alcance o maior nível de generalização.</a:t>
            </a:r>
          </a:p>
          <a:p>
            <a:endParaRPr lang="pt-BR" altLang="en-US"/>
          </a:p>
        </p:txBody>
      </p:sp>
      <p:pic>
        <p:nvPicPr>
          <p:cNvPr id="6" name="Imagem 5" descr="Screenshot_2"/>
          <p:cNvPicPr>
            <a:picLocks noChangeAspect="1"/>
          </p:cNvPicPr>
          <p:nvPr/>
        </p:nvPicPr>
        <p:blipFill>
          <a:blip r:embed="rId2"/>
          <a:stretch>
            <a:fillRect/>
          </a:stretch>
        </p:blipFill>
        <p:spPr>
          <a:xfrm>
            <a:off x="3399155" y="4109085"/>
            <a:ext cx="7793990" cy="24676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Definição de mineração de dados</a:t>
            </a:r>
          </a:p>
        </p:txBody>
      </p:sp>
      <p:sp>
        <p:nvSpPr>
          <p:cNvPr id="3" name="Espaço Reservado para Conteúdo 2"/>
          <p:cNvSpPr>
            <a:spLocks noGrp="1"/>
          </p:cNvSpPr>
          <p:nvPr>
            <p:ph idx="1"/>
          </p:nvPr>
        </p:nvSpPr>
        <p:spPr/>
        <p:txBody>
          <a:bodyPr>
            <a:normAutofit/>
          </a:bodyPr>
          <a:lstStyle/>
          <a:p>
            <a:pPr marL="0" indent="0" algn="ctr">
              <a:buNone/>
            </a:pPr>
            <a:r>
              <a:rPr lang="pt-BR" dirty="0"/>
              <a:t>“A mineração de dados é um campo interdisciplinar que reúne técnicas de aprendizado de máquina, reconhecimento de padrões, estatísticas, banco de dados e  visualização para abordar a questão da extração de informações a partir de grandes bases de dados”</a:t>
            </a:r>
          </a:p>
          <a:p>
            <a:endParaRPr lang="pt-BR" i="1" dirty="0"/>
          </a:p>
          <a:p>
            <a:pPr algn="r">
              <a:buNone/>
            </a:pPr>
            <a:r>
              <a:rPr lang="pt-BR" i="1" dirty="0"/>
              <a:t>(</a:t>
            </a:r>
            <a:r>
              <a:rPr lang="pt-BR" i="1" dirty="0" err="1"/>
              <a:t>Evangelos</a:t>
            </a:r>
            <a:r>
              <a:rPr lang="pt-BR" i="1" dirty="0"/>
              <a:t> </a:t>
            </a:r>
            <a:r>
              <a:rPr lang="pt-BR" i="1" dirty="0" err="1"/>
              <a:t>Simoudis</a:t>
            </a:r>
            <a:r>
              <a:rPr lang="pt-BR" i="1" dirty="0"/>
              <a:t>, citado em Daniel T. </a:t>
            </a:r>
            <a:r>
              <a:rPr lang="pt-BR" i="1" dirty="0" err="1"/>
              <a:t>Larose</a:t>
            </a:r>
            <a:r>
              <a:rPr lang="pt-BR" i="1" dirty="0"/>
              <a:t>, </a:t>
            </a:r>
            <a:r>
              <a:rPr lang="en-US" i="1" dirty="0"/>
              <a:t>Discovering Knowledge in Data – An Introduction to Data Mining).</a:t>
            </a:r>
            <a:endParaRPr lang="pt-B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Técnicas de Classificação</a:t>
            </a:r>
          </a:p>
        </p:txBody>
      </p:sp>
      <p:sp>
        <p:nvSpPr>
          <p:cNvPr id="3" name="Espaço Reservado para Conteúdo 2"/>
          <p:cNvSpPr>
            <a:spLocks noGrp="1"/>
          </p:cNvSpPr>
          <p:nvPr>
            <p:ph sz="half" idx="1"/>
          </p:nvPr>
        </p:nvSpPr>
        <p:spPr>
          <a:xfrm>
            <a:off x="838200" y="1825625"/>
            <a:ext cx="9451975" cy="4351655"/>
          </a:xfrm>
        </p:spPr>
        <p:txBody>
          <a:bodyPr/>
          <a:lstStyle/>
          <a:p>
            <a:pPr marL="514350" indent="-514350">
              <a:buAutoNum type="arabicPeriod"/>
            </a:pPr>
            <a:r>
              <a:rPr lang="pt-BR" altLang="en-US"/>
              <a:t>Árvores de Decisão.</a:t>
            </a:r>
          </a:p>
          <a:p>
            <a:pPr marL="514350" indent="-514350">
              <a:buAutoNum type="arabicPeriod"/>
            </a:pPr>
            <a:r>
              <a:rPr lang="pt-BR" altLang="en-US"/>
              <a:t>Redes Neurais (Backpropagation).</a:t>
            </a:r>
          </a:p>
        </p:txBody>
      </p:sp>
      <p:pic>
        <p:nvPicPr>
          <p:cNvPr id="4" name="Imagem 3" descr="conteudoonline_tecnicas-fundamentais-de-seo-para-driblar-conteudos-descartaveis"/>
          <p:cNvPicPr>
            <a:picLocks noChangeAspect="1"/>
          </p:cNvPicPr>
          <p:nvPr/>
        </p:nvPicPr>
        <p:blipFill>
          <a:blip r:embed="rId2"/>
          <a:stretch>
            <a:fillRect/>
          </a:stretch>
        </p:blipFill>
        <p:spPr>
          <a:xfrm>
            <a:off x="4451985" y="3903980"/>
            <a:ext cx="6901815" cy="253809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Árvore de Decisão</a:t>
            </a:r>
          </a:p>
        </p:txBody>
      </p:sp>
      <p:sp>
        <p:nvSpPr>
          <p:cNvPr id="3" name="Espaço Reservado para Conteúdo 2"/>
          <p:cNvSpPr>
            <a:spLocks noGrp="1"/>
          </p:cNvSpPr>
          <p:nvPr>
            <p:ph sz="half" idx="1"/>
          </p:nvPr>
        </p:nvSpPr>
        <p:spPr>
          <a:xfrm>
            <a:off x="838200" y="1825625"/>
            <a:ext cx="9451975" cy="4351655"/>
          </a:xfrm>
        </p:spPr>
        <p:txBody>
          <a:bodyPr/>
          <a:lstStyle/>
          <a:p>
            <a:r>
              <a:rPr lang="pt-BR" altLang="en-US"/>
              <a:t>Cada nó interno representa um teste em determinado atributo.</a:t>
            </a:r>
          </a:p>
          <a:p>
            <a:r>
              <a:rPr lang="pt-BR" altLang="en-US"/>
              <a:t>Cada ramo representa um possível resultado do teste.</a:t>
            </a:r>
          </a:p>
          <a:p>
            <a:r>
              <a:rPr lang="pt-BR" altLang="en-US"/>
              <a:t>Cada folha representa uma classe.</a:t>
            </a:r>
          </a:p>
          <a:p>
            <a:r>
              <a:rPr lang="pt-BR" altLang="en-US"/>
              <a:t>Cada percurso na árvore (da raiz à folha) corresponde a uma regra de classificação.</a:t>
            </a:r>
          </a:p>
          <a:p>
            <a:r>
              <a:rPr lang="pt-BR" altLang="en-US"/>
              <a:t>Estratégia: dividir para conquistar.</a:t>
            </a:r>
          </a:p>
          <a:p>
            <a:r>
              <a:rPr lang="pt-BR" altLang="en-US"/>
              <a:t>Estratificar - separar em níveis.</a:t>
            </a:r>
          </a:p>
          <a:p>
            <a:endParaRPr lang="pt-BR"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Árvore de Decisão - Exemplo</a:t>
            </a:r>
          </a:p>
        </p:txBody>
      </p:sp>
      <p:pic>
        <p:nvPicPr>
          <p:cNvPr id="4" name="Espaço Reservado para Conteúdo 3" descr="Screenshot_1"/>
          <p:cNvPicPr>
            <a:picLocks noGrp="1" noChangeAspect="1"/>
          </p:cNvPicPr>
          <p:nvPr>
            <p:ph idx="1"/>
          </p:nvPr>
        </p:nvPicPr>
        <p:blipFill>
          <a:blip r:embed="rId2"/>
          <a:stretch>
            <a:fillRect/>
          </a:stretch>
        </p:blipFill>
        <p:spPr>
          <a:xfrm>
            <a:off x="2265045" y="1459230"/>
            <a:ext cx="9369425" cy="4904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Árvore de Decisão</a:t>
            </a:r>
          </a:p>
        </p:txBody>
      </p:sp>
      <p:sp>
        <p:nvSpPr>
          <p:cNvPr id="3" name="Espaço Reservado para Conteúdo 2"/>
          <p:cNvSpPr>
            <a:spLocks noGrp="1"/>
          </p:cNvSpPr>
          <p:nvPr>
            <p:ph sz="half" idx="1"/>
          </p:nvPr>
        </p:nvSpPr>
        <p:spPr>
          <a:xfrm>
            <a:off x="838200" y="1825625"/>
            <a:ext cx="9451975" cy="4351655"/>
          </a:xfrm>
        </p:spPr>
        <p:txBody>
          <a:bodyPr/>
          <a:lstStyle/>
          <a:p>
            <a:r>
              <a:rPr lang="pt-BR" altLang="en-US"/>
              <a:t>Ideia base:</a:t>
            </a:r>
          </a:p>
          <a:p>
            <a:pPr marL="514350" indent="-514350">
              <a:buAutoNum type="arabicPeriod"/>
            </a:pPr>
            <a:r>
              <a:rPr lang="pt-BR" altLang="en-US"/>
              <a:t>Escolher um atributo.</a:t>
            </a:r>
          </a:p>
          <a:p>
            <a:pPr marL="514350" indent="-514350">
              <a:buAutoNum type="arabicPeriod"/>
            </a:pPr>
            <a:r>
              <a:rPr lang="pt-BR" altLang="en-US"/>
              <a:t>Estender a árvore adicionando um ramo para cada valor do atributo.</a:t>
            </a:r>
          </a:p>
          <a:p>
            <a:pPr marL="514350" indent="-514350">
              <a:buAutoNum type="arabicPeriod"/>
            </a:pPr>
            <a:r>
              <a:rPr lang="pt-BR" altLang="en-US"/>
              <a:t>Passar os exemplos para as folhas </a:t>
            </a:r>
          </a:p>
          <a:p>
            <a:pPr marL="514350" indent="-514350">
              <a:buAutoNum type="arabicPeriod"/>
            </a:pPr>
            <a:r>
              <a:rPr lang="pt-BR" altLang="en-US"/>
              <a:t>Para cada folha</a:t>
            </a:r>
          </a:p>
          <a:p>
            <a:pPr lvl="1"/>
            <a:r>
              <a:rPr lang="pt-BR" altLang="en-US" sz="2400"/>
              <a:t>Se todos os exemplos são da mesma classe, associar essa classe a folha.</a:t>
            </a:r>
          </a:p>
          <a:p>
            <a:pPr lvl="1"/>
            <a:r>
              <a:rPr lang="pt-BR" altLang="en-US" sz="2400"/>
              <a:t>Senão é necessário os passos de 1 a 4.</a:t>
            </a:r>
            <a:endParaRPr lang="pt-BR" altLang="en-US"/>
          </a:p>
          <a:p>
            <a:endParaRPr lang="pt-BR"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Árvore de Decisão - Atributos Binário</a:t>
            </a:r>
          </a:p>
        </p:txBody>
      </p:sp>
      <p:pic>
        <p:nvPicPr>
          <p:cNvPr id="5" name="Espaço Reservado para Conteúdo 4" descr="Screenshot_2"/>
          <p:cNvPicPr>
            <a:picLocks noGrp="1" noChangeAspect="1"/>
          </p:cNvPicPr>
          <p:nvPr>
            <p:ph idx="1"/>
          </p:nvPr>
        </p:nvPicPr>
        <p:blipFill>
          <a:blip r:embed="rId2"/>
          <a:stretch>
            <a:fillRect/>
          </a:stretch>
        </p:blipFill>
        <p:spPr>
          <a:xfrm>
            <a:off x="1518920" y="1691005"/>
            <a:ext cx="9989185" cy="462343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Árvore de Decisão - Atributos Binário</a:t>
            </a:r>
          </a:p>
        </p:txBody>
      </p:sp>
      <p:pic>
        <p:nvPicPr>
          <p:cNvPr id="4" name="Espaço Reservado para Conteúdo 3" descr="Screenshot_3"/>
          <p:cNvPicPr>
            <a:picLocks noGrp="1" noChangeAspect="1"/>
          </p:cNvPicPr>
          <p:nvPr>
            <p:ph idx="1"/>
          </p:nvPr>
        </p:nvPicPr>
        <p:blipFill>
          <a:blip r:embed="rId2"/>
          <a:stretch>
            <a:fillRect/>
          </a:stretch>
        </p:blipFill>
        <p:spPr>
          <a:xfrm>
            <a:off x="1853565" y="1691005"/>
            <a:ext cx="9760585" cy="43821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Escolha do atributo</a:t>
            </a:r>
          </a:p>
        </p:txBody>
      </p:sp>
      <p:sp>
        <p:nvSpPr>
          <p:cNvPr id="3" name="Espaço Reservado para Conteúdo 2"/>
          <p:cNvSpPr>
            <a:spLocks noGrp="1"/>
          </p:cNvSpPr>
          <p:nvPr>
            <p:ph idx="1"/>
          </p:nvPr>
        </p:nvSpPr>
        <p:spPr/>
        <p:txBody>
          <a:bodyPr/>
          <a:lstStyle/>
          <a:p>
            <a:r>
              <a:rPr lang="pt-BR" altLang="en-US"/>
              <a:t>Como medir a habilidade de um atributo discriminar as classes?</a:t>
            </a:r>
          </a:p>
          <a:p>
            <a:r>
              <a:rPr lang="pt-BR" altLang="en-US"/>
              <a:t>Dois pontos importantes:</a:t>
            </a:r>
          </a:p>
          <a:p>
            <a:pPr marL="914400" lvl="1" indent="-457200">
              <a:buAutoNum type="arabicPeriod"/>
            </a:pPr>
            <a:r>
              <a:rPr lang="pt-BR" altLang="en-US"/>
              <a:t>Uma divisão que mantêm as proporções de classes em todas as partições é inútil.</a:t>
            </a:r>
          </a:p>
          <a:p>
            <a:pPr marL="914400" lvl="1" indent="-457200">
              <a:buAutoNum type="arabicPeriod"/>
            </a:pPr>
            <a:r>
              <a:rPr lang="pt-BR" altLang="en-US"/>
              <a:t>Uma divisão ondem em cada partição todos os exemplos são da mesma classe tem utilidade máxima.</a:t>
            </a:r>
          </a:p>
          <a:p>
            <a:pPr marL="457200" lvl="1" indent="0">
              <a:buNone/>
            </a:pPr>
            <a:endParaRPr lang="pt-BR" altLang="en-US"/>
          </a:p>
        </p:txBody>
      </p:sp>
      <p:pic>
        <p:nvPicPr>
          <p:cNvPr id="4" name="Imagem 3" descr="Screenshot_4"/>
          <p:cNvPicPr>
            <a:picLocks noChangeAspect="1"/>
          </p:cNvPicPr>
          <p:nvPr/>
        </p:nvPicPr>
        <p:blipFill>
          <a:blip r:embed="rId2"/>
          <a:stretch>
            <a:fillRect/>
          </a:stretch>
        </p:blipFill>
        <p:spPr>
          <a:xfrm>
            <a:off x="3996690" y="4426585"/>
            <a:ext cx="5922010" cy="185166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18440"/>
            <a:ext cx="10515600" cy="624840"/>
          </a:xfrm>
        </p:spPr>
        <p:txBody>
          <a:bodyPr>
            <a:normAutofit fontScale="90000"/>
          </a:bodyPr>
          <a:lstStyle/>
          <a:p>
            <a:pPr algn="ctr"/>
            <a:r>
              <a:rPr lang="pt-BR" altLang="en-US"/>
              <a:t>Escolha do atributo</a:t>
            </a:r>
          </a:p>
        </p:txBody>
      </p:sp>
      <p:pic>
        <p:nvPicPr>
          <p:cNvPr id="6" name="Espaço Reservado para Conteúdo 5" descr="Screenshot_5"/>
          <p:cNvPicPr>
            <a:picLocks noGrp="1" noChangeAspect="1"/>
          </p:cNvPicPr>
          <p:nvPr>
            <p:ph idx="1"/>
          </p:nvPr>
        </p:nvPicPr>
        <p:blipFill>
          <a:blip r:embed="rId2"/>
          <a:stretch>
            <a:fillRect/>
          </a:stretch>
        </p:blipFill>
        <p:spPr>
          <a:xfrm>
            <a:off x="3519170" y="843280"/>
            <a:ext cx="5281930" cy="59658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1230"/>
          </a:xfrm>
        </p:spPr>
        <p:txBody>
          <a:bodyPr>
            <a:normAutofit/>
          </a:bodyPr>
          <a:lstStyle/>
          <a:p>
            <a:pPr algn="ctr"/>
            <a:r>
              <a:rPr lang="pt-BR" altLang="en-US"/>
              <a:t>Escolha do atributo</a:t>
            </a:r>
          </a:p>
        </p:txBody>
      </p:sp>
      <p:pic>
        <p:nvPicPr>
          <p:cNvPr id="4" name="Espaço Reservado para Conteúdo 3" descr="Screenshot_6"/>
          <p:cNvPicPr>
            <a:picLocks noGrp="1" noChangeAspect="1"/>
          </p:cNvPicPr>
          <p:nvPr>
            <p:ph idx="1"/>
          </p:nvPr>
        </p:nvPicPr>
        <p:blipFill>
          <a:blip r:embed="rId2"/>
          <a:stretch>
            <a:fillRect/>
          </a:stretch>
        </p:blipFill>
        <p:spPr>
          <a:xfrm>
            <a:off x="2372360" y="1581150"/>
            <a:ext cx="8858250" cy="51498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1930"/>
            <a:ext cx="10515600" cy="674370"/>
          </a:xfrm>
        </p:spPr>
        <p:txBody>
          <a:bodyPr>
            <a:normAutofit fontScale="90000"/>
          </a:bodyPr>
          <a:lstStyle/>
          <a:p>
            <a:pPr algn="ctr"/>
            <a:r>
              <a:rPr lang="pt-BR" altLang="en-US"/>
              <a:t>Escolha do atributo</a:t>
            </a:r>
          </a:p>
        </p:txBody>
      </p:sp>
      <p:pic>
        <p:nvPicPr>
          <p:cNvPr id="5" name="Espaço Reservado para Conteúdo 4" descr="Screenshot_7"/>
          <p:cNvPicPr>
            <a:picLocks noGrp="1" noChangeAspect="1"/>
          </p:cNvPicPr>
          <p:nvPr>
            <p:ph idx="1"/>
          </p:nvPr>
        </p:nvPicPr>
        <p:blipFill>
          <a:blip r:embed="rId2"/>
          <a:stretch>
            <a:fillRect/>
          </a:stretch>
        </p:blipFill>
        <p:spPr>
          <a:xfrm>
            <a:off x="2609215" y="1504950"/>
            <a:ext cx="8430260" cy="5297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Data Mining x Data Warehouse</a:t>
            </a:r>
          </a:p>
        </p:txBody>
      </p:sp>
      <p:sp>
        <p:nvSpPr>
          <p:cNvPr id="3" name="Espaço Reservado para Conteúdo 2"/>
          <p:cNvSpPr>
            <a:spLocks noGrp="1"/>
          </p:cNvSpPr>
          <p:nvPr>
            <p:ph sz="half" idx="1"/>
          </p:nvPr>
        </p:nvSpPr>
        <p:spPr>
          <a:xfrm>
            <a:off x="838200" y="1825625"/>
            <a:ext cx="10516235" cy="4351655"/>
          </a:xfrm>
        </p:spPr>
        <p:txBody>
          <a:bodyPr/>
          <a:lstStyle/>
          <a:p>
            <a:r>
              <a:rPr lang="pt-BR" altLang="en-US"/>
              <a:t>O objetivo de um data warehouse é dar </a:t>
            </a:r>
            <a:r>
              <a:rPr lang="pt-BR" altLang="en-US" b="1"/>
              <a:t>suporte </a:t>
            </a:r>
            <a:r>
              <a:rPr lang="pt-BR" altLang="en-US"/>
              <a:t>à tomada de decisão com dados.</a:t>
            </a:r>
          </a:p>
          <a:p>
            <a:r>
              <a:rPr lang="pt-BR" altLang="en-US"/>
              <a:t>A mineração de dados pode ser usada junto com um data warehouse para ajudar com certos tipos de decisões.</a:t>
            </a:r>
          </a:p>
          <a:p>
            <a:r>
              <a:rPr lang="pt-BR" altLang="en-US"/>
              <a:t>A mineração de dados ajuda na extração de novos padrões significativos que não podem ser necessariamente encontrados apenas ao consultar ou processar dados ou metadados no data warehouse.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6525"/>
            <a:ext cx="10515600" cy="722630"/>
          </a:xfrm>
        </p:spPr>
        <p:txBody>
          <a:bodyPr>
            <a:normAutofit fontScale="90000"/>
          </a:bodyPr>
          <a:lstStyle/>
          <a:p>
            <a:pPr algn="ctr"/>
            <a:r>
              <a:rPr lang="pt-BR" altLang="en-US"/>
              <a:t>Escolha do atributo</a:t>
            </a:r>
          </a:p>
        </p:txBody>
      </p:sp>
      <p:pic>
        <p:nvPicPr>
          <p:cNvPr id="4" name="Espaço Reservado para Conteúdo 3" descr="Screenshot_8"/>
          <p:cNvPicPr>
            <a:picLocks noGrp="1" noChangeAspect="1"/>
          </p:cNvPicPr>
          <p:nvPr>
            <p:ph idx="1"/>
          </p:nvPr>
        </p:nvPicPr>
        <p:blipFill>
          <a:blip r:embed="rId2"/>
          <a:stretch>
            <a:fillRect/>
          </a:stretch>
        </p:blipFill>
        <p:spPr>
          <a:xfrm>
            <a:off x="731520" y="858520"/>
            <a:ext cx="11118215" cy="58896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Redes Neurais</a:t>
            </a:r>
          </a:p>
        </p:txBody>
      </p:sp>
      <p:sp>
        <p:nvSpPr>
          <p:cNvPr id="3" name="Espaço Reservado para Conteúdo 2"/>
          <p:cNvSpPr>
            <a:spLocks noGrp="1"/>
          </p:cNvSpPr>
          <p:nvPr>
            <p:ph sz="half" idx="1"/>
          </p:nvPr>
        </p:nvSpPr>
        <p:spPr>
          <a:xfrm>
            <a:off x="838200" y="1825625"/>
            <a:ext cx="6615430" cy="4971415"/>
          </a:xfrm>
        </p:spPr>
        <p:txBody>
          <a:bodyPr>
            <a:normAutofit lnSpcReduction="20000"/>
          </a:bodyPr>
          <a:lstStyle/>
          <a:p>
            <a:r>
              <a:rPr lang="pt-BR" altLang="en-US"/>
              <a:t>Simula a propagação de sinais através dos neurônios.</a:t>
            </a:r>
          </a:p>
          <a:p>
            <a:r>
              <a:rPr lang="pt-BR" altLang="en-US"/>
              <a:t>Conjunto de unidades de entrada e saídas, nas quais cada ligação tem um peso associado a ela.</a:t>
            </a:r>
          </a:p>
          <a:p>
            <a:r>
              <a:rPr lang="pt-BR" altLang="en-US"/>
              <a:t>Algoritmo Backpropagation - aprendizado em redes neurais. Realiza o aprendizado em uma rede neural com múltiplas camadas.</a:t>
            </a:r>
          </a:p>
          <a:p>
            <a:r>
              <a:rPr lang="pt-BR" altLang="en-US"/>
              <a:t>Aprende iterativamente um conjunto de pesos para a previsão do rótulo da classe.</a:t>
            </a:r>
          </a:p>
          <a:p>
            <a:r>
              <a:rPr lang="pt-BR" altLang="en-US"/>
              <a:t>Pode ser usado na aprendizagem supervisionada ou não supervisionada.</a:t>
            </a:r>
          </a:p>
        </p:txBody>
      </p:sp>
      <p:pic>
        <p:nvPicPr>
          <p:cNvPr id="4" name="Espaço Reservado para Conteúdo 3" descr="redes_-neurais_-artificiais_a_voz_da_industria-"/>
          <p:cNvPicPr>
            <a:picLocks noGrp="1" noChangeAspect="1"/>
          </p:cNvPicPr>
          <p:nvPr>
            <p:ph sz="half" idx="2"/>
          </p:nvPr>
        </p:nvPicPr>
        <p:blipFill>
          <a:blip r:embed="rId2"/>
          <a:stretch>
            <a:fillRect/>
          </a:stretch>
        </p:blipFill>
        <p:spPr>
          <a:xfrm>
            <a:off x="7786370" y="4114800"/>
            <a:ext cx="3877310" cy="20142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Desvantagens</a:t>
            </a:r>
          </a:p>
        </p:txBody>
      </p:sp>
      <p:sp>
        <p:nvSpPr>
          <p:cNvPr id="3" name="Espaço Reservado para Conteúdo 2"/>
          <p:cNvSpPr>
            <a:spLocks noGrp="1"/>
          </p:cNvSpPr>
          <p:nvPr>
            <p:ph sz="half" idx="1"/>
          </p:nvPr>
        </p:nvSpPr>
        <p:spPr/>
        <p:txBody>
          <a:bodyPr>
            <a:normAutofit lnSpcReduction="10000"/>
          </a:bodyPr>
          <a:lstStyle/>
          <a:p>
            <a:r>
              <a:rPr lang="pt-BR" altLang="en-US"/>
              <a:t>Exigem grande período de treinamento, portanto aplicáveis apenas em problemas com essa viabilidade.</a:t>
            </a:r>
          </a:p>
          <a:p>
            <a:r>
              <a:rPr lang="pt-BR" altLang="en-US"/>
              <a:t>Vários parâmetros definidos de maneira empírica, tal como a estrutura.</a:t>
            </a:r>
          </a:p>
          <a:p>
            <a:r>
              <a:rPr lang="pt-BR" altLang="en-US"/>
              <a:t>Difícil para seres humanos interpretarem o significado simbólico por trás dos pesos aprendidos e das unidades escondidas. - Black box.</a:t>
            </a:r>
          </a:p>
        </p:txBody>
      </p:sp>
      <p:pic>
        <p:nvPicPr>
          <p:cNvPr id="6" name="Espaço Reservado para Conteúdo 5" descr="desvantagem"/>
          <p:cNvPicPr>
            <a:picLocks noGrp="1" noChangeAspect="1"/>
          </p:cNvPicPr>
          <p:nvPr>
            <p:ph sz="half" idx="2"/>
          </p:nvPr>
        </p:nvPicPr>
        <p:blipFill>
          <a:blip r:embed="rId2"/>
          <a:stretch>
            <a:fillRect/>
          </a:stretch>
        </p:blipFill>
        <p:spPr>
          <a:xfrm>
            <a:off x="7341235" y="2722245"/>
            <a:ext cx="3839845" cy="345503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Vantagens</a:t>
            </a:r>
          </a:p>
        </p:txBody>
      </p:sp>
      <p:sp>
        <p:nvSpPr>
          <p:cNvPr id="3" name="Espaço Reservado para Conteúdo 2"/>
          <p:cNvSpPr>
            <a:spLocks noGrp="1"/>
          </p:cNvSpPr>
          <p:nvPr>
            <p:ph sz="half" idx="1"/>
          </p:nvPr>
        </p:nvSpPr>
        <p:spPr>
          <a:xfrm>
            <a:off x="838200" y="1825625"/>
            <a:ext cx="6680835" cy="4351655"/>
          </a:xfrm>
        </p:spPr>
        <p:txBody>
          <a:bodyPr>
            <a:normAutofit lnSpcReduction="10000"/>
          </a:bodyPr>
          <a:lstStyle/>
          <a:p>
            <a:r>
              <a:rPr lang="pt-BR" altLang="en-US"/>
              <a:t>Grande tolerância a dados ruidosos.</a:t>
            </a:r>
          </a:p>
          <a:p>
            <a:r>
              <a:rPr lang="pt-BR" altLang="en-US"/>
              <a:t>Grande capacidade de classificação para novos dados (essência da generalização).</a:t>
            </a:r>
          </a:p>
          <a:p>
            <a:r>
              <a:rPr lang="pt-BR" altLang="en-US"/>
              <a:t>Podem ser usados quando o usuário tiver pouco conhecimento sobre as relações entre atributos e chaves.</a:t>
            </a:r>
          </a:p>
          <a:p>
            <a:r>
              <a:rPr lang="pt-BR" altLang="en-US"/>
              <a:t>Têm sido bem sucedidas na resolução de vários problemas do mundo real, tais como: reconhecimento de caracteres manuscritos, medicina laboratorial, etc. </a:t>
            </a:r>
          </a:p>
        </p:txBody>
      </p:sp>
      <p:pic>
        <p:nvPicPr>
          <p:cNvPr id="5" name="Espaço Reservado para Conteúdo 4" descr="vantagem"/>
          <p:cNvPicPr>
            <a:picLocks noGrp="1" noChangeAspect="1"/>
          </p:cNvPicPr>
          <p:nvPr>
            <p:ph sz="half" idx="2"/>
          </p:nvPr>
        </p:nvPicPr>
        <p:blipFill>
          <a:blip r:embed="rId2"/>
          <a:stretch>
            <a:fillRect/>
          </a:stretch>
        </p:blipFill>
        <p:spPr>
          <a:xfrm>
            <a:off x="8360410" y="2900680"/>
            <a:ext cx="3474085" cy="342328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Rede Neural Feed Forward	</a:t>
            </a:r>
          </a:p>
        </p:txBody>
      </p:sp>
      <p:sp>
        <p:nvSpPr>
          <p:cNvPr id="3" name="Espaço Reservado para Conteúdo 2"/>
          <p:cNvSpPr>
            <a:spLocks noGrp="1"/>
          </p:cNvSpPr>
          <p:nvPr>
            <p:ph sz="half" idx="1"/>
          </p:nvPr>
        </p:nvSpPr>
        <p:spPr/>
        <p:txBody>
          <a:bodyPr>
            <a:normAutofit lnSpcReduction="10000"/>
          </a:bodyPr>
          <a:lstStyle/>
          <a:p>
            <a:r>
              <a:rPr lang="pt-BR" altLang="en-US"/>
              <a:t>Estrutura: Uma camada de entrada; uma ou mais camadas ocultas e uma camada de saída.</a:t>
            </a:r>
          </a:p>
          <a:p>
            <a:r>
              <a:rPr lang="pt-BR" altLang="en-US"/>
              <a:t>Cada camada é composta por unidades.</a:t>
            </a:r>
          </a:p>
          <a:p>
            <a:r>
              <a:rPr lang="pt-BR" altLang="en-US"/>
              <a:t>As entradas correspondem aos atributos calculados de cada elemento do conjunto de treinamento.</a:t>
            </a:r>
          </a:p>
          <a:p>
            <a:r>
              <a:rPr lang="pt-BR" altLang="en-US"/>
              <a:t>Cada atributo é associado a uma unidade formando a camada de entrada.</a:t>
            </a:r>
          </a:p>
        </p:txBody>
      </p:sp>
      <p:pic>
        <p:nvPicPr>
          <p:cNvPr id="6" name="Espaço Reservado para Conteúdo 5" descr="Screenshot_9"/>
          <p:cNvPicPr>
            <a:picLocks noGrp="1" noChangeAspect="1"/>
          </p:cNvPicPr>
          <p:nvPr>
            <p:ph sz="half" idx="2"/>
          </p:nvPr>
        </p:nvPicPr>
        <p:blipFill>
          <a:blip r:embed="rId2"/>
          <a:stretch>
            <a:fillRect/>
          </a:stretch>
        </p:blipFill>
        <p:spPr>
          <a:xfrm>
            <a:off x="6447790" y="2234565"/>
            <a:ext cx="5384165" cy="41846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Rede Neural Feed Forward	</a:t>
            </a:r>
          </a:p>
        </p:txBody>
      </p:sp>
      <p:sp>
        <p:nvSpPr>
          <p:cNvPr id="3" name="Espaço Reservado para Conteúdo 2"/>
          <p:cNvSpPr>
            <a:spLocks noGrp="1"/>
          </p:cNvSpPr>
          <p:nvPr>
            <p:ph sz="half" idx="1"/>
          </p:nvPr>
        </p:nvSpPr>
        <p:spPr/>
        <p:txBody>
          <a:bodyPr>
            <a:normAutofit lnSpcReduction="20000"/>
          </a:bodyPr>
          <a:lstStyle/>
          <a:p>
            <a:r>
              <a:rPr lang="pt-BR" altLang="en-US"/>
              <a:t>Cada atributo recebe um peso após passar por uma camada.</a:t>
            </a:r>
          </a:p>
          <a:p>
            <a:r>
              <a:rPr lang="pt-BR" altLang="en-US"/>
              <a:t>A saída da primeira camada de entrada é a entrada para primeira camada oculta.</a:t>
            </a:r>
          </a:p>
          <a:p>
            <a:r>
              <a:rPr lang="pt-BR" altLang="en-US"/>
              <a:t>A saída de uma camada oculta pode ser outra camada oculta ou uma camada de saída.</a:t>
            </a:r>
          </a:p>
          <a:p>
            <a:r>
              <a:rPr lang="pt-BR" altLang="en-US"/>
              <a:t>O número de camadas ocultas é arbitrário. Geralmente se utiliza de uma. Quanto mais aumentar as camadas, maior o processamento.</a:t>
            </a:r>
          </a:p>
        </p:txBody>
      </p:sp>
      <p:pic>
        <p:nvPicPr>
          <p:cNvPr id="5" name="Espaço Reservado para Conteúdo 4" descr="Screenshot_1"/>
          <p:cNvPicPr>
            <a:picLocks noGrp="1" noChangeAspect="1"/>
          </p:cNvPicPr>
          <p:nvPr>
            <p:ph sz="half" idx="2"/>
          </p:nvPr>
        </p:nvPicPr>
        <p:blipFill>
          <a:blip r:embed="rId2"/>
          <a:stretch>
            <a:fillRect/>
          </a:stretch>
        </p:blipFill>
        <p:spPr>
          <a:xfrm>
            <a:off x="6738620" y="2795905"/>
            <a:ext cx="5059045" cy="30118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7160"/>
            <a:ext cx="10515600" cy="673735"/>
          </a:xfrm>
        </p:spPr>
        <p:txBody>
          <a:bodyPr>
            <a:normAutofit fontScale="90000"/>
          </a:bodyPr>
          <a:lstStyle/>
          <a:p>
            <a:pPr algn="ctr"/>
            <a:r>
              <a:rPr lang="pt-BR" altLang="en-US"/>
              <a:t>Agrupamento</a:t>
            </a:r>
          </a:p>
        </p:txBody>
      </p:sp>
      <p:sp>
        <p:nvSpPr>
          <p:cNvPr id="3" name="Espaço Reservado para Conteúdo 2"/>
          <p:cNvSpPr>
            <a:spLocks noGrp="1"/>
          </p:cNvSpPr>
          <p:nvPr>
            <p:ph sz="half" idx="1"/>
          </p:nvPr>
        </p:nvSpPr>
        <p:spPr>
          <a:xfrm>
            <a:off x="838200" y="1011555"/>
            <a:ext cx="10516235" cy="5751830"/>
          </a:xfrm>
        </p:spPr>
        <p:txBody>
          <a:bodyPr>
            <a:normAutofit fontScale="90000"/>
          </a:bodyPr>
          <a:lstStyle/>
          <a:p>
            <a:r>
              <a:rPr lang="pt-BR" altLang="en-US"/>
              <a:t>O objetivo do agrupamento é colocar registro em grupos, de modo que os registros em grupos sejam semelhantes uns aos outros e diferentes dos registros em outros grupos.</a:t>
            </a:r>
          </a:p>
          <a:p>
            <a:r>
              <a:rPr lang="pt-BR" altLang="en-US"/>
              <a:t>Por exemplo, no comércio pode ser importante determinar grupos de clientes que têm padrões de compra semelhantes, ou, na medicina, pode ser importante determinar grupos de paciente que mostram reações semelhantes aos medicamentos receitados.</a:t>
            </a:r>
          </a:p>
          <a:p>
            <a:pPr lvl="1"/>
            <a:r>
              <a:rPr lang="pt-BR" sz="2800" dirty="0">
                <a:sym typeface="+mn-ea"/>
              </a:rPr>
              <a:t>Por exemplo, poderíamos aplicar análise de clusters sobre o banco de dados de um supermercado a fim de identificar grupos homogêneos de clientes</a:t>
            </a:r>
            <a:endParaRPr lang="pt-BR" sz="2800" dirty="0"/>
          </a:p>
          <a:p>
            <a:pPr lvl="2">
              <a:buFont typeface="Wingdings" panose="05000000000000000000" charset="0"/>
              <a:buChar char="ü"/>
            </a:pPr>
            <a:r>
              <a:rPr lang="pt-BR" sz="2800" dirty="0">
                <a:sym typeface="+mn-ea"/>
              </a:rPr>
              <a:t>Clientes residentes  em determinados pontos da cidade costumam vir ao supermercado aos domingos</a:t>
            </a:r>
            <a:endParaRPr lang="pt-BR" sz="2800" dirty="0"/>
          </a:p>
          <a:p>
            <a:pPr lvl="2">
              <a:buFont typeface="Wingdings" panose="05000000000000000000" charset="0"/>
              <a:buChar char="ü"/>
            </a:pPr>
            <a:r>
              <a:rPr lang="pt-BR" sz="2800" dirty="0">
                <a:sym typeface="+mn-ea"/>
              </a:rPr>
              <a:t>Enquanto clientes residentes em outros pontos da cidade costumam fazer suas compras às segundas-feiras.</a:t>
            </a:r>
            <a:endParaRPr lang="pt-BR" sz="2800" dirty="0"/>
          </a:p>
          <a:p>
            <a:endParaRPr lang="pt-BR"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7160"/>
            <a:ext cx="10515600" cy="673735"/>
          </a:xfrm>
        </p:spPr>
        <p:txBody>
          <a:bodyPr>
            <a:normAutofit fontScale="90000"/>
          </a:bodyPr>
          <a:lstStyle/>
          <a:p>
            <a:pPr algn="ctr"/>
            <a:r>
              <a:rPr lang="pt-BR" altLang="en-US"/>
              <a:t>Agrupamento</a:t>
            </a:r>
          </a:p>
        </p:txBody>
      </p:sp>
      <p:sp>
        <p:nvSpPr>
          <p:cNvPr id="3" name="Espaço Reservado para Conteúdo 2"/>
          <p:cNvSpPr>
            <a:spLocks noGrp="1"/>
          </p:cNvSpPr>
          <p:nvPr>
            <p:ph sz="half" idx="1"/>
          </p:nvPr>
        </p:nvSpPr>
        <p:spPr>
          <a:xfrm>
            <a:off x="838200" y="1011555"/>
            <a:ext cx="10516235" cy="5751830"/>
          </a:xfrm>
        </p:spPr>
        <p:txBody>
          <a:bodyPr>
            <a:normAutofit/>
          </a:bodyPr>
          <a:lstStyle/>
          <a:p>
            <a:r>
              <a:rPr lang="pt-BR" sz="2800" dirty="0"/>
              <a:t>O clustering ou análise de agrupamento de dados é o conjunto de técnicas de prospeção de dados (data mining) que visa fazer agrupamentos automáticos de dados segundo o seu grau de semelhança. O critério de semelhança faz parte da definição do problema e, dependendo, do algoritmo. A cada conjunto de dados resultante do processo dá-se o nome de grupo, aglomerado ou agrupamento (cluster).</a:t>
            </a:r>
          </a:p>
          <a:p>
            <a:r>
              <a:rPr lang="pt-BR" sz="2800" dirty="0"/>
              <a:t>Técnica para aprendizagem não supervisionada.</a:t>
            </a:r>
          </a:p>
          <a:p>
            <a:r>
              <a:rPr lang="pt-BR" sz="2800" dirty="0"/>
              <a:t>Objetivo dessa técnica é agrupar um conjunto de padrões não rotulados em clusters.</a:t>
            </a:r>
            <a:endParaRPr lang="pt-BR" altLang="en-US"/>
          </a:p>
        </p:txBody>
      </p:sp>
      <p:grpSp>
        <p:nvGrpSpPr>
          <p:cNvPr id="5" name="Grupo 4"/>
          <p:cNvGrpSpPr/>
          <p:nvPr/>
        </p:nvGrpSpPr>
        <p:grpSpPr>
          <a:xfrm>
            <a:off x="6864350" y="4981575"/>
            <a:ext cx="3463290" cy="1781810"/>
            <a:chOff x="1600200" y="2438400"/>
            <a:chExt cx="3505200" cy="2895600"/>
          </a:xfrm>
        </p:grpSpPr>
        <p:sp>
          <p:nvSpPr>
            <p:cNvPr id="6" name="Freeform 2"/>
            <p:cNvSpPr/>
            <p:nvPr/>
          </p:nvSpPr>
          <p:spPr bwMode="auto">
            <a:xfrm>
              <a:off x="2406650" y="4267200"/>
              <a:ext cx="1403350" cy="822325"/>
            </a:xfrm>
            <a:custGeom>
              <a:avLst/>
              <a:gdLst>
                <a:gd name="T0" fmla="*/ 9 w 1140"/>
                <a:gd name="T1" fmla="*/ 612 h 674"/>
                <a:gd name="T2" fmla="*/ 102 w 1140"/>
                <a:gd name="T3" fmla="*/ 418 h 674"/>
                <a:gd name="T4" fmla="*/ 118 w 1140"/>
                <a:gd name="T5" fmla="*/ 403 h 674"/>
                <a:gd name="T6" fmla="*/ 226 w 1140"/>
                <a:gd name="T7" fmla="*/ 286 h 674"/>
                <a:gd name="T8" fmla="*/ 327 w 1140"/>
                <a:gd name="T9" fmla="*/ 217 h 674"/>
                <a:gd name="T10" fmla="*/ 389 w 1140"/>
                <a:gd name="T11" fmla="*/ 201 h 674"/>
                <a:gd name="T12" fmla="*/ 520 w 1140"/>
                <a:gd name="T13" fmla="*/ 108 h 674"/>
                <a:gd name="T14" fmla="*/ 644 w 1140"/>
                <a:gd name="T15" fmla="*/ 70 h 674"/>
                <a:gd name="T16" fmla="*/ 838 w 1140"/>
                <a:gd name="T17" fmla="*/ 0 h 674"/>
                <a:gd name="T18" fmla="*/ 938 w 1140"/>
                <a:gd name="T19" fmla="*/ 8 h 674"/>
                <a:gd name="T20" fmla="*/ 993 w 1140"/>
                <a:gd name="T21" fmla="*/ 85 h 674"/>
                <a:gd name="T22" fmla="*/ 1062 w 1140"/>
                <a:gd name="T23" fmla="*/ 147 h 674"/>
                <a:gd name="T24" fmla="*/ 1078 w 1140"/>
                <a:gd name="T25" fmla="*/ 163 h 674"/>
                <a:gd name="T26" fmla="*/ 1109 w 1140"/>
                <a:gd name="T27" fmla="*/ 225 h 674"/>
                <a:gd name="T28" fmla="*/ 1140 w 1140"/>
                <a:gd name="T29" fmla="*/ 348 h 674"/>
                <a:gd name="T30" fmla="*/ 1101 w 1140"/>
                <a:gd name="T31" fmla="*/ 488 h 674"/>
                <a:gd name="T32" fmla="*/ 807 w 1140"/>
                <a:gd name="T33" fmla="*/ 612 h 674"/>
                <a:gd name="T34" fmla="*/ 458 w 1140"/>
                <a:gd name="T35" fmla="*/ 650 h 674"/>
                <a:gd name="T36" fmla="*/ 303 w 1140"/>
                <a:gd name="T37" fmla="*/ 674 h 674"/>
                <a:gd name="T38" fmla="*/ 25 w 1140"/>
                <a:gd name="T39" fmla="*/ 666 h 674"/>
                <a:gd name="T40" fmla="*/ 9 w 1140"/>
                <a:gd name="T41" fmla="*/ 61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0" h="674">
                  <a:moveTo>
                    <a:pt x="9" y="612"/>
                  </a:moveTo>
                  <a:cubicBezTo>
                    <a:pt x="42" y="548"/>
                    <a:pt x="70" y="482"/>
                    <a:pt x="102" y="418"/>
                  </a:cubicBezTo>
                  <a:cubicBezTo>
                    <a:pt x="105" y="411"/>
                    <a:pt x="113" y="409"/>
                    <a:pt x="118" y="403"/>
                  </a:cubicBezTo>
                  <a:cubicBezTo>
                    <a:pt x="151" y="361"/>
                    <a:pt x="188" y="324"/>
                    <a:pt x="226" y="286"/>
                  </a:cubicBezTo>
                  <a:cubicBezTo>
                    <a:pt x="253" y="259"/>
                    <a:pt x="291" y="230"/>
                    <a:pt x="327" y="217"/>
                  </a:cubicBezTo>
                  <a:cubicBezTo>
                    <a:pt x="347" y="210"/>
                    <a:pt x="389" y="201"/>
                    <a:pt x="389" y="201"/>
                  </a:cubicBezTo>
                  <a:cubicBezTo>
                    <a:pt x="434" y="171"/>
                    <a:pt x="476" y="139"/>
                    <a:pt x="520" y="108"/>
                  </a:cubicBezTo>
                  <a:cubicBezTo>
                    <a:pt x="541" y="93"/>
                    <a:pt x="612" y="80"/>
                    <a:pt x="644" y="70"/>
                  </a:cubicBezTo>
                  <a:cubicBezTo>
                    <a:pt x="715" y="47"/>
                    <a:pt x="762" y="16"/>
                    <a:pt x="838" y="0"/>
                  </a:cubicBezTo>
                  <a:cubicBezTo>
                    <a:pt x="871" y="3"/>
                    <a:pt x="905" y="1"/>
                    <a:pt x="938" y="8"/>
                  </a:cubicBezTo>
                  <a:cubicBezTo>
                    <a:pt x="948" y="10"/>
                    <a:pt x="981" y="73"/>
                    <a:pt x="993" y="85"/>
                  </a:cubicBezTo>
                  <a:cubicBezTo>
                    <a:pt x="1011" y="103"/>
                    <a:pt x="1048" y="133"/>
                    <a:pt x="1062" y="147"/>
                  </a:cubicBezTo>
                  <a:cubicBezTo>
                    <a:pt x="1067" y="152"/>
                    <a:pt x="1078" y="163"/>
                    <a:pt x="1078" y="163"/>
                  </a:cubicBezTo>
                  <a:cubicBezTo>
                    <a:pt x="1086" y="189"/>
                    <a:pt x="1090" y="206"/>
                    <a:pt x="1109" y="225"/>
                  </a:cubicBezTo>
                  <a:cubicBezTo>
                    <a:pt x="1122" y="266"/>
                    <a:pt x="1133" y="305"/>
                    <a:pt x="1140" y="348"/>
                  </a:cubicBezTo>
                  <a:cubicBezTo>
                    <a:pt x="1134" y="395"/>
                    <a:pt x="1127" y="447"/>
                    <a:pt x="1101" y="488"/>
                  </a:cubicBezTo>
                  <a:cubicBezTo>
                    <a:pt x="1039" y="586"/>
                    <a:pt x="910" y="602"/>
                    <a:pt x="807" y="612"/>
                  </a:cubicBezTo>
                  <a:cubicBezTo>
                    <a:pt x="692" y="638"/>
                    <a:pt x="576" y="642"/>
                    <a:pt x="458" y="650"/>
                  </a:cubicBezTo>
                  <a:cubicBezTo>
                    <a:pt x="406" y="658"/>
                    <a:pt x="354" y="663"/>
                    <a:pt x="303" y="674"/>
                  </a:cubicBezTo>
                  <a:cubicBezTo>
                    <a:pt x="210" y="671"/>
                    <a:pt x="117" y="674"/>
                    <a:pt x="25" y="666"/>
                  </a:cubicBezTo>
                  <a:cubicBezTo>
                    <a:pt x="0" y="664"/>
                    <a:pt x="3" y="626"/>
                    <a:pt x="9" y="612"/>
                  </a:cubicBezTo>
                  <a:close/>
                </a:path>
              </a:pathLst>
            </a:custGeom>
            <a:pattFill prst="dashUpDiag">
              <a:fgClr>
                <a:srgbClr val="33CCCC"/>
              </a:fgClr>
              <a:bgClr>
                <a:srgbClr val="FFFFFF"/>
              </a:bgClr>
            </a:patt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7" name="Line 4"/>
            <p:cNvSpPr>
              <a:spLocks noChangeShapeType="1"/>
            </p:cNvSpPr>
            <p:nvPr/>
          </p:nvSpPr>
          <p:spPr bwMode="auto">
            <a:xfrm>
              <a:off x="1600200" y="2438400"/>
              <a:ext cx="0" cy="2895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8" name="Line 5"/>
            <p:cNvSpPr>
              <a:spLocks noChangeShapeType="1"/>
            </p:cNvSpPr>
            <p:nvPr/>
          </p:nvSpPr>
          <p:spPr bwMode="auto">
            <a:xfrm>
              <a:off x="1600200" y="5334000"/>
              <a:ext cx="350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9" name="Line 7"/>
            <p:cNvSpPr>
              <a:spLocks noChangeShapeType="1"/>
            </p:cNvSpPr>
            <p:nvPr/>
          </p:nvSpPr>
          <p:spPr bwMode="auto">
            <a:xfrm>
              <a:off x="1600200" y="2438400"/>
              <a:ext cx="0" cy="2895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 name="Line 8"/>
            <p:cNvSpPr>
              <a:spLocks noChangeShapeType="1"/>
            </p:cNvSpPr>
            <p:nvPr/>
          </p:nvSpPr>
          <p:spPr bwMode="auto">
            <a:xfrm>
              <a:off x="1600200" y="5334000"/>
              <a:ext cx="350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1" name="Oval 9"/>
            <p:cNvSpPr>
              <a:spLocks noChangeArrowheads="1"/>
            </p:cNvSpPr>
            <p:nvPr/>
          </p:nvSpPr>
          <p:spPr bwMode="auto">
            <a:xfrm>
              <a:off x="2292350" y="35877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2" name="Oval 10"/>
            <p:cNvSpPr>
              <a:spLocks noChangeArrowheads="1"/>
            </p:cNvSpPr>
            <p:nvPr/>
          </p:nvSpPr>
          <p:spPr bwMode="auto">
            <a:xfrm>
              <a:off x="2444750" y="37401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 name="Oval 11"/>
            <p:cNvSpPr>
              <a:spLocks noChangeArrowheads="1"/>
            </p:cNvSpPr>
            <p:nvPr/>
          </p:nvSpPr>
          <p:spPr bwMode="auto">
            <a:xfrm>
              <a:off x="2749550" y="36639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 name="Oval 12"/>
            <p:cNvSpPr>
              <a:spLocks noChangeArrowheads="1"/>
            </p:cNvSpPr>
            <p:nvPr/>
          </p:nvSpPr>
          <p:spPr bwMode="auto">
            <a:xfrm>
              <a:off x="3054350" y="35877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5" name="Oval 13"/>
            <p:cNvSpPr>
              <a:spLocks noChangeArrowheads="1"/>
            </p:cNvSpPr>
            <p:nvPr/>
          </p:nvSpPr>
          <p:spPr bwMode="auto">
            <a:xfrm>
              <a:off x="2216150" y="42735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 name="Oval 14"/>
            <p:cNvSpPr>
              <a:spLocks noChangeArrowheads="1"/>
            </p:cNvSpPr>
            <p:nvPr/>
          </p:nvSpPr>
          <p:spPr bwMode="auto">
            <a:xfrm>
              <a:off x="3435350" y="32829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7" name="Oval 15"/>
            <p:cNvSpPr>
              <a:spLocks noChangeArrowheads="1"/>
            </p:cNvSpPr>
            <p:nvPr/>
          </p:nvSpPr>
          <p:spPr bwMode="auto">
            <a:xfrm>
              <a:off x="2597150" y="40449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 name="Oval 16"/>
            <p:cNvSpPr>
              <a:spLocks noChangeArrowheads="1"/>
            </p:cNvSpPr>
            <p:nvPr/>
          </p:nvSpPr>
          <p:spPr bwMode="auto">
            <a:xfrm>
              <a:off x="3054350" y="38925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9" name="Oval 17"/>
            <p:cNvSpPr>
              <a:spLocks noChangeArrowheads="1"/>
            </p:cNvSpPr>
            <p:nvPr/>
          </p:nvSpPr>
          <p:spPr bwMode="auto">
            <a:xfrm>
              <a:off x="3435350" y="38163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0" name="Oval 18"/>
            <p:cNvSpPr>
              <a:spLocks noChangeArrowheads="1"/>
            </p:cNvSpPr>
            <p:nvPr/>
          </p:nvSpPr>
          <p:spPr bwMode="auto">
            <a:xfrm>
              <a:off x="2368550" y="44259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 name="Oval 19"/>
            <p:cNvSpPr>
              <a:spLocks noChangeArrowheads="1"/>
            </p:cNvSpPr>
            <p:nvPr/>
          </p:nvSpPr>
          <p:spPr bwMode="auto">
            <a:xfrm>
              <a:off x="2139950" y="46545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 name="Oval 20"/>
            <p:cNvSpPr>
              <a:spLocks noChangeArrowheads="1"/>
            </p:cNvSpPr>
            <p:nvPr/>
          </p:nvSpPr>
          <p:spPr bwMode="auto">
            <a:xfrm>
              <a:off x="2825750" y="32829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3" name="Oval 21"/>
            <p:cNvSpPr>
              <a:spLocks noChangeArrowheads="1"/>
            </p:cNvSpPr>
            <p:nvPr/>
          </p:nvSpPr>
          <p:spPr bwMode="auto">
            <a:xfrm>
              <a:off x="3435350" y="35115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4" name="Oval 22"/>
            <p:cNvSpPr>
              <a:spLocks noChangeArrowheads="1"/>
            </p:cNvSpPr>
            <p:nvPr/>
          </p:nvSpPr>
          <p:spPr bwMode="auto">
            <a:xfrm>
              <a:off x="4502150" y="35877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5" name="Oval 23"/>
            <p:cNvSpPr>
              <a:spLocks noChangeArrowheads="1"/>
            </p:cNvSpPr>
            <p:nvPr/>
          </p:nvSpPr>
          <p:spPr bwMode="auto">
            <a:xfrm>
              <a:off x="4197350" y="38163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6" name="Oval 24"/>
            <p:cNvSpPr>
              <a:spLocks noChangeArrowheads="1"/>
            </p:cNvSpPr>
            <p:nvPr/>
          </p:nvSpPr>
          <p:spPr bwMode="auto">
            <a:xfrm>
              <a:off x="4121150" y="41211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7" name="Oval 25"/>
            <p:cNvSpPr>
              <a:spLocks noChangeArrowheads="1"/>
            </p:cNvSpPr>
            <p:nvPr/>
          </p:nvSpPr>
          <p:spPr bwMode="auto">
            <a:xfrm>
              <a:off x="4425950" y="41973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8" name="Oval 26"/>
            <p:cNvSpPr>
              <a:spLocks noChangeArrowheads="1"/>
            </p:cNvSpPr>
            <p:nvPr/>
          </p:nvSpPr>
          <p:spPr bwMode="auto">
            <a:xfrm>
              <a:off x="4578350" y="43497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9" name="Oval 27"/>
            <p:cNvSpPr>
              <a:spLocks noChangeArrowheads="1"/>
            </p:cNvSpPr>
            <p:nvPr/>
          </p:nvSpPr>
          <p:spPr bwMode="auto">
            <a:xfrm>
              <a:off x="4502150" y="396875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0" name="Oval 28"/>
            <p:cNvSpPr>
              <a:spLocks noChangeArrowheads="1"/>
            </p:cNvSpPr>
            <p:nvPr/>
          </p:nvSpPr>
          <p:spPr bwMode="auto">
            <a:xfrm>
              <a:off x="2590800" y="48006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1" name="Oval 29"/>
            <p:cNvSpPr>
              <a:spLocks noChangeArrowheads="1"/>
            </p:cNvSpPr>
            <p:nvPr/>
          </p:nvSpPr>
          <p:spPr bwMode="auto">
            <a:xfrm>
              <a:off x="2819400" y="46482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2" name="Oval 30"/>
            <p:cNvSpPr>
              <a:spLocks noChangeArrowheads="1"/>
            </p:cNvSpPr>
            <p:nvPr/>
          </p:nvSpPr>
          <p:spPr bwMode="auto">
            <a:xfrm>
              <a:off x="3124200" y="47244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3" name="Oval 31"/>
            <p:cNvSpPr>
              <a:spLocks noChangeArrowheads="1"/>
            </p:cNvSpPr>
            <p:nvPr/>
          </p:nvSpPr>
          <p:spPr bwMode="auto">
            <a:xfrm>
              <a:off x="3124200" y="44958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4" name="Oval 32"/>
            <p:cNvSpPr>
              <a:spLocks noChangeArrowheads="1"/>
            </p:cNvSpPr>
            <p:nvPr/>
          </p:nvSpPr>
          <p:spPr bwMode="auto">
            <a:xfrm>
              <a:off x="3429000" y="44196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5" name="Oval 33"/>
            <p:cNvSpPr>
              <a:spLocks noChangeArrowheads="1"/>
            </p:cNvSpPr>
            <p:nvPr/>
          </p:nvSpPr>
          <p:spPr bwMode="auto">
            <a:xfrm>
              <a:off x="3505200" y="4724400"/>
              <a:ext cx="152400" cy="1524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 name="Oval 34"/>
            <p:cNvSpPr>
              <a:spLocks noChangeArrowheads="1"/>
            </p:cNvSpPr>
            <p:nvPr/>
          </p:nvSpPr>
          <p:spPr bwMode="auto">
            <a:xfrm>
              <a:off x="3124200" y="32766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7" name="Oval 35"/>
            <p:cNvSpPr>
              <a:spLocks noChangeArrowheads="1"/>
            </p:cNvSpPr>
            <p:nvPr/>
          </p:nvSpPr>
          <p:spPr bwMode="auto">
            <a:xfrm>
              <a:off x="4114800" y="4419600"/>
              <a:ext cx="139700" cy="139700"/>
            </a:xfrm>
            <a:prstGeom prst="ellipse">
              <a:avLst/>
            </a:prstGeom>
            <a:solidFill>
              <a:srgbClr val="FFFF00">
                <a:alpha val="50000"/>
              </a:srgbClr>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8" name="Freeform 36" descr="Wide downward diagonal"/>
            <p:cNvSpPr/>
            <p:nvPr/>
          </p:nvSpPr>
          <p:spPr bwMode="auto">
            <a:xfrm>
              <a:off x="1984375" y="3195638"/>
              <a:ext cx="1752600" cy="1684337"/>
            </a:xfrm>
            <a:custGeom>
              <a:avLst/>
              <a:gdLst>
                <a:gd name="T0" fmla="*/ 12 w 1104"/>
                <a:gd name="T1" fmla="*/ 945 h 1061"/>
                <a:gd name="T2" fmla="*/ 51 w 1104"/>
                <a:gd name="T3" fmla="*/ 534 h 1061"/>
                <a:gd name="T4" fmla="*/ 66 w 1104"/>
                <a:gd name="T5" fmla="*/ 457 h 1061"/>
                <a:gd name="T6" fmla="*/ 268 w 1104"/>
                <a:gd name="T7" fmla="*/ 155 h 1061"/>
                <a:gd name="T8" fmla="*/ 360 w 1104"/>
                <a:gd name="T9" fmla="*/ 101 h 1061"/>
                <a:gd name="T10" fmla="*/ 430 w 1104"/>
                <a:gd name="T11" fmla="*/ 54 h 1061"/>
                <a:gd name="T12" fmla="*/ 647 w 1104"/>
                <a:gd name="T13" fmla="*/ 0 h 1061"/>
                <a:gd name="T14" fmla="*/ 879 w 1104"/>
                <a:gd name="T15" fmla="*/ 8 h 1061"/>
                <a:gd name="T16" fmla="*/ 949 w 1104"/>
                <a:gd name="T17" fmla="*/ 31 h 1061"/>
                <a:gd name="T18" fmla="*/ 1065 w 1104"/>
                <a:gd name="T19" fmla="*/ 54 h 1061"/>
                <a:gd name="T20" fmla="*/ 1104 w 1104"/>
                <a:gd name="T21" fmla="*/ 124 h 1061"/>
                <a:gd name="T22" fmla="*/ 1096 w 1104"/>
                <a:gd name="T23" fmla="*/ 349 h 1061"/>
                <a:gd name="T24" fmla="*/ 1057 w 1104"/>
                <a:gd name="T25" fmla="*/ 418 h 1061"/>
                <a:gd name="T26" fmla="*/ 771 w 1104"/>
                <a:gd name="T27" fmla="*/ 565 h 1061"/>
                <a:gd name="T28" fmla="*/ 693 w 1104"/>
                <a:gd name="T29" fmla="*/ 604 h 1061"/>
                <a:gd name="T30" fmla="*/ 624 w 1104"/>
                <a:gd name="T31" fmla="*/ 643 h 1061"/>
                <a:gd name="T32" fmla="*/ 453 w 1104"/>
                <a:gd name="T33" fmla="*/ 782 h 1061"/>
                <a:gd name="T34" fmla="*/ 399 w 1104"/>
                <a:gd name="T35" fmla="*/ 821 h 1061"/>
                <a:gd name="T36" fmla="*/ 275 w 1104"/>
                <a:gd name="T37" fmla="*/ 929 h 1061"/>
                <a:gd name="T38" fmla="*/ 144 w 1104"/>
                <a:gd name="T39" fmla="*/ 968 h 1061"/>
                <a:gd name="T40" fmla="*/ 120 w 1104"/>
                <a:gd name="T41" fmla="*/ 976 h 1061"/>
                <a:gd name="T42" fmla="*/ 182 w 1104"/>
                <a:gd name="T43" fmla="*/ 937 h 1061"/>
                <a:gd name="T44" fmla="*/ 198 w 1104"/>
                <a:gd name="T45" fmla="*/ 1030 h 1061"/>
                <a:gd name="T46" fmla="*/ 120 w 1104"/>
                <a:gd name="T47" fmla="*/ 1061 h 1061"/>
                <a:gd name="T48" fmla="*/ 20 w 1104"/>
                <a:gd name="T49" fmla="*/ 1022 h 1061"/>
                <a:gd name="T50" fmla="*/ 12 w 1104"/>
                <a:gd name="T51" fmla="*/ 945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4" h="1061">
                  <a:moveTo>
                    <a:pt x="12" y="945"/>
                  </a:moveTo>
                  <a:cubicBezTo>
                    <a:pt x="21" y="808"/>
                    <a:pt x="19" y="668"/>
                    <a:pt x="51" y="534"/>
                  </a:cubicBezTo>
                  <a:cubicBezTo>
                    <a:pt x="53" y="525"/>
                    <a:pt x="63" y="465"/>
                    <a:pt x="66" y="457"/>
                  </a:cubicBezTo>
                  <a:cubicBezTo>
                    <a:pt x="108" y="349"/>
                    <a:pt x="179" y="231"/>
                    <a:pt x="268" y="155"/>
                  </a:cubicBezTo>
                  <a:cubicBezTo>
                    <a:pt x="328" y="104"/>
                    <a:pt x="265" y="164"/>
                    <a:pt x="360" y="101"/>
                  </a:cubicBezTo>
                  <a:cubicBezTo>
                    <a:pt x="383" y="86"/>
                    <a:pt x="403" y="63"/>
                    <a:pt x="430" y="54"/>
                  </a:cubicBezTo>
                  <a:cubicBezTo>
                    <a:pt x="502" y="31"/>
                    <a:pt x="572" y="11"/>
                    <a:pt x="647" y="0"/>
                  </a:cubicBezTo>
                  <a:cubicBezTo>
                    <a:pt x="724" y="3"/>
                    <a:pt x="802" y="3"/>
                    <a:pt x="879" y="8"/>
                  </a:cubicBezTo>
                  <a:cubicBezTo>
                    <a:pt x="902" y="9"/>
                    <a:pt x="927" y="26"/>
                    <a:pt x="949" y="31"/>
                  </a:cubicBezTo>
                  <a:cubicBezTo>
                    <a:pt x="987" y="40"/>
                    <a:pt x="1026" y="48"/>
                    <a:pt x="1065" y="54"/>
                  </a:cubicBezTo>
                  <a:cubicBezTo>
                    <a:pt x="1080" y="78"/>
                    <a:pt x="1088" y="101"/>
                    <a:pt x="1104" y="124"/>
                  </a:cubicBezTo>
                  <a:cubicBezTo>
                    <a:pt x="1101" y="199"/>
                    <a:pt x="1101" y="274"/>
                    <a:pt x="1096" y="349"/>
                  </a:cubicBezTo>
                  <a:cubicBezTo>
                    <a:pt x="1094" y="375"/>
                    <a:pt x="1057" y="418"/>
                    <a:pt x="1057" y="418"/>
                  </a:cubicBezTo>
                  <a:cubicBezTo>
                    <a:pt x="1010" y="559"/>
                    <a:pt x="899" y="557"/>
                    <a:pt x="771" y="565"/>
                  </a:cubicBezTo>
                  <a:cubicBezTo>
                    <a:pt x="737" y="574"/>
                    <a:pt x="725" y="593"/>
                    <a:pt x="693" y="604"/>
                  </a:cubicBezTo>
                  <a:cubicBezTo>
                    <a:pt x="672" y="626"/>
                    <a:pt x="650" y="626"/>
                    <a:pt x="624" y="643"/>
                  </a:cubicBezTo>
                  <a:cubicBezTo>
                    <a:pt x="570" y="678"/>
                    <a:pt x="512" y="765"/>
                    <a:pt x="453" y="782"/>
                  </a:cubicBezTo>
                  <a:cubicBezTo>
                    <a:pt x="435" y="802"/>
                    <a:pt x="425" y="812"/>
                    <a:pt x="399" y="821"/>
                  </a:cubicBezTo>
                  <a:cubicBezTo>
                    <a:pt x="369" y="867"/>
                    <a:pt x="324" y="905"/>
                    <a:pt x="275" y="929"/>
                  </a:cubicBezTo>
                  <a:cubicBezTo>
                    <a:pt x="243" y="964"/>
                    <a:pt x="189" y="961"/>
                    <a:pt x="144" y="968"/>
                  </a:cubicBezTo>
                  <a:cubicBezTo>
                    <a:pt x="136" y="971"/>
                    <a:pt x="124" y="983"/>
                    <a:pt x="120" y="976"/>
                  </a:cubicBezTo>
                  <a:cubicBezTo>
                    <a:pt x="109" y="954"/>
                    <a:pt x="182" y="937"/>
                    <a:pt x="182" y="937"/>
                  </a:cubicBezTo>
                  <a:cubicBezTo>
                    <a:pt x="228" y="952"/>
                    <a:pt x="233" y="994"/>
                    <a:pt x="198" y="1030"/>
                  </a:cubicBezTo>
                  <a:cubicBezTo>
                    <a:pt x="178" y="1051"/>
                    <a:pt x="147" y="1054"/>
                    <a:pt x="120" y="1061"/>
                  </a:cubicBezTo>
                  <a:cubicBezTo>
                    <a:pt x="52" y="1053"/>
                    <a:pt x="57" y="1061"/>
                    <a:pt x="20" y="1022"/>
                  </a:cubicBezTo>
                  <a:cubicBezTo>
                    <a:pt x="0" y="966"/>
                    <a:pt x="0" y="992"/>
                    <a:pt x="12" y="945"/>
                  </a:cubicBezTo>
                  <a:close/>
                </a:path>
              </a:pathLst>
            </a:custGeom>
            <a:pattFill prst="wdDnDiag">
              <a:fgClr>
                <a:srgbClr val="FF99CC">
                  <a:alpha val="50000"/>
                </a:srgbClr>
              </a:fgClr>
              <a:bgClr>
                <a:srgbClr val="FFFFFF">
                  <a:alpha val="50000"/>
                </a:srgbClr>
              </a:bgClr>
            </a:patt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9" name="Freeform 37"/>
            <p:cNvSpPr/>
            <p:nvPr/>
          </p:nvSpPr>
          <p:spPr bwMode="auto">
            <a:xfrm>
              <a:off x="4005263" y="3414713"/>
              <a:ext cx="1006475" cy="1403350"/>
            </a:xfrm>
            <a:custGeom>
              <a:avLst/>
              <a:gdLst>
                <a:gd name="T0" fmla="*/ 204 w 634"/>
                <a:gd name="T1" fmla="*/ 80 h 884"/>
                <a:gd name="T2" fmla="*/ 131 w 634"/>
                <a:gd name="T3" fmla="*/ 117 h 884"/>
                <a:gd name="T4" fmla="*/ 73 w 634"/>
                <a:gd name="T5" fmla="*/ 204 h 884"/>
                <a:gd name="T6" fmla="*/ 43 w 634"/>
                <a:gd name="T7" fmla="*/ 277 h 884"/>
                <a:gd name="T8" fmla="*/ 29 w 634"/>
                <a:gd name="T9" fmla="*/ 321 h 884"/>
                <a:gd name="T10" fmla="*/ 22 w 634"/>
                <a:gd name="T11" fmla="*/ 343 h 884"/>
                <a:gd name="T12" fmla="*/ 0 w 634"/>
                <a:gd name="T13" fmla="*/ 525 h 884"/>
                <a:gd name="T14" fmla="*/ 7 w 634"/>
                <a:gd name="T15" fmla="*/ 671 h 884"/>
                <a:gd name="T16" fmla="*/ 36 w 634"/>
                <a:gd name="T17" fmla="*/ 736 h 884"/>
                <a:gd name="T18" fmla="*/ 255 w 634"/>
                <a:gd name="T19" fmla="*/ 882 h 884"/>
                <a:gd name="T20" fmla="*/ 423 w 634"/>
                <a:gd name="T21" fmla="*/ 868 h 884"/>
                <a:gd name="T22" fmla="*/ 503 w 634"/>
                <a:gd name="T23" fmla="*/ 824 h 884"/>
                <a:gd name="T24" fmla="*/ 554 w 634"/>
                <a:gd name="T25" fmla="*/ 758 h 884"/>
                <a:gd name="T26" fmla="*/ 583 w 634"/>
                <a:gd name="T27" fmla="*/ 714 h 884"/>
                <a:gd name="T28" fmla="*/ 612 w 634"/>
                <a:gd name="T29" fmla="*/ 642 h 884"/>
                <a:gd name="T30" fmla="*/ 634 w 634"/>
                <a:gd name="T31" fmla="*/ 510 h 884"/>
                <a:gd name="T32" fmla="*/ 627 w 634"/>
                <a:gd name="T33" fmla="*/ 372 h 884"/>
                <a:gd name="T34" fmla="*/ 605 w 634"/>
                <a:gd name="T35" fmla="*/ 204 h 884"/>
                <a:gd name="T36" fmla="*/ 503 w 634"/>
                <a:gd name="T37" fmla="*/ 0 h 884"/>
                <a:gd name="T38" fmla="*/ 248 w 634"/>
                <a:gd name="T39" fmla="*/ 29 h 884"/>
                <a:gd name="T40" fmla="*/ 160 w 634"/>
                <a:gd name="T41" fmla="*/ 66 h 884"/>
                <a:gd name="T42" fmla="*/ 153 w 634"/>
                <a:gd name="T43" fmla="*/ 102 h 884"/>
                <a:gd name="T44" fmla="*/ 165 w 634"/>
                <a:gd name="T45" fmla="*/ 57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884">
                  <a:moveTo>
                    <a:pt x="204" y="80"/>
                  </a:moveTo>
                  <a:cubicBezTo>
                    <a:pt x="180" y="92"/>
                    <a:pt x="154" y="103"/>
                    <a:pt x="131" y="117"/>
                  </a:cubicBezTo>
                  <a:cubicBezTo>
                    <a:pt x="99" y="136"/>
                    <a:pt x="91" y="175"/>
                    <a:pt x="73" y="204"/>
                  </a:cubicBezTo>
                  <a:cubicBezTo>
                    <a:pt x="65" y="233"/>
                    <a:pt x="60" y="252"/>
                    <a:pt x="43" y="277"/>
                  </a:cubicBezTo>
                  <a:cubicBezTo>
                    <a:pt x="38" y="292"/>
                    <a:pt x="34" y="306"/>
                    <a:pt x="29" y="321"/>
                  </a:cubicBezTo>
                  <a:cubicBezTo>
                    <a:pt x="27" y="328"/>
                    <a:pt x="22" y="343"/>
                    <a:pt x="22" y="343"/>
                  </a:cubicBezTo>
                  <a:cubicBezTo>
                    <a:pt x="14" y="404"/>
                    <a:pt x="6" y="464"/>
                    <a:pt x="0" y="525"/>
                  </a:cubicBezTo>
                  <a:cubicBezTo>
                    <a:pt x="2" y="574"/>
                    <a:pt x="3" y="622"/>
                    <a:pt x="7" y="671"/>
                  </a:cubicBezTo>
                  <a:cubicBezTo>
                    <a:pt x="9" y="695"/>
                    <a:pt x="26" y="715"/>
                    <a:pt x="36" y="736"/>
                  </a:cubicBezTo>
                  <a:cubicBezTo>
                    <a:pt x="83" y="835"/>
                    <a:pt x="157" y="858"/>
                    <a:pt x="255" y="882"/>
                  </a:cubicBezTo>
                  <a:cubicBezTo>
                    <a:pt x="258" y="882"/>
                    <a:pt x="381" y="884"/>
                    <a:pt x="423" y="868"/>
                  </a:cubicBezTo>
                  <a:cubicBezTo>
                    <a:pt x="453" y="857"/>
                    <a:pt x="472" y="834"/>
                    <a:pt x="503" y="824"/>
                  </a:cubicBezTo>
                  <a:cubicBezTo>
                    <a:pt x="513" y="794"/>
                    <a:pt x="535" y="785"/>
                    <a:pt x="554" y="758"/>
                  </a:cubicBezTo>
                  <a:cubicBezTo>
                    <a:pt x="564" y="744"/>
                    <a:pt x="583" y="714"/>
                    <a:pt x="583" y="714"/>
                  </a:cubicBezTo>
                  <a:cubicBezTo>
                    <a:pt x="592" y="688"/>
                    <a:pt x="597" y="665"/>
                    <a:pt x="612" y="642"/>
                  </a:cubicBezTo>
                  <a:cubicBezTo>
                    <a:pt x="626" y="599"/>
                    <a:pt x="629" y="555"/>
                    <a:pt x="634" y="510"/>
                  </a:cubicBezTo>
                  <a:cubicBezTo>
                    <a:pt x="632" y="464"/>
                    <a:pt x="630" y="418"/>
                    <a:pt x="627" y="372"/>
                  </a:cubicBezTo>
                  <a:cubicBezTo>
                    <a:pt x="623" y="315"/>
                    <a:pt x="613" y="260"/>
                    <a:pt x="605" y="204"/>
                  </a:cubicBezTo>
                  <a:cubicBezTo>
                    <a:pt x="592" y="118"/>
                    <a:pt x="599" y="31"/>
                    <a:pt x="503" y="0"/>
                  </a:cubicBezTo>
                  <a:cubicBezTo>
                    <a:pt x="418" y="7"/>
                    <a:pt x="333" y="17"/>
                    <a:pt x="248" y="29"/>
                  </a:cubicBezTo>
                  <a:cubicBezTo>
                    <a:pt x="217" y="42"/>
                    <a:pt x="187" y="47"/>
                    <a:pt x="160" y="66"/>
                  </a:cubicBezTo>
                  <a:cubicBezTo>
                    <a:pt x="151" y="92"/>
                    <a:pt x="153" y="80"/>
                    <a:pt x="153" y="102"/>
                  </a:cubicBezTo>
                  <a:lnTo>
                    <a:pt x="165" y="57"/>
                  </a:lnTo>
                </a:path>
              </a:pathLst>
            </a:custGeom>
            <a:solidFill>
              <a:srgbClr val="FFFF00">
                <a:alpha val="56000"/>
              </a:srgbClr>
            </a:solidFill>
            <a:ln w="9525" cap="flat" cmpd="sng">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Agrupamento</a:t>
            </a:r>
          </a:p>
        </p:txBody>
      </p:sp>
      <p:sp>
        <p:nvSpPr>
          <p:cNvPr id="3" name="Espaço Reservado para Conteúdo 2"/>
          <p:cNvSpPr>
            <a:spLocks noGrp="1"/>
          </p:cNvSpPr>
          <p:nvPr>
            <p:ph sz="half" idx="1"/>
          </p:nvPr>
        </p:nvSpPr>
        <p:spPr/>
        <p:txBody>
          <a:bodyPr>
            <a:normAutofit/>
          </a:bodyPr>
          <a:lstStyle/>
          <a:p>
            <a:r>
              <a:rPr lang="pt-BR" sz="2800" dirty="0"/>
              <a:t>Dado um conjunto de objetos, colocar os objetos em grupos baseados na similaridade entre eles.</a:t>
            </a:r>
          </a:p>
          <a:p>
            <a:r>
              <a:rPr lang="pt-BR" altLang="en-US"/>
              <a:t>Utilizado para encontrar padrões inesperados nos dados.</a:t>
            </a:r>
          </a:p>
          <a:p>
            <a:r>
              <a:rPr lang="pt-BR" altLang="en-US"/>
              <a:t>Inerentemente é um problema bem definido.</a:t>
            </a:r>
          </a:p>
          <a:p>
            <a:r>
              <a:rPr lang="pt-BR" altLang="en-US"/>
              <a:t>Como agrupar os animais seguintes?</a:t>
            </a:r>
          </a:p>
        </p:txBody>
      </p:sp>
      <p:pic>
        <p:nvPicPr>
          <p:cNvPr id="40" name="Espaço Reservado para Conteúdo 3" descr="Img"/>
          <p:cNvPicPr>
            <a:picLocks noChangeAspect="1"/>
          </p:cNvPicPr>
          <p:nvPr/>
        </p:nvPicPr>
        <p:blipFill>
          <a:blip r:embed="rId2"/>
          <a:stretch>
            <a:fillRect/>
          </a:stretch>
        </p:blipFill>
        <p:spPr>
          <a:xfrm>
            <a:off x="7260590" y="3261360"/>
            <a:ext cx="3276600" cy="23431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Agrupamento</a:t>
            </a:r>
          </a:p>
        </p:txBody>
      </p:sp>
      <p:sp>
        <p:nvSpPr>
          <p:cNvPr id="3" name="Espaço Reservado para Conteúdo 2"/>
          <p:cNvSpPr>
            <a:spLocks noGrp="1"/>
          </p:cNvSpPr>
          <p:nvPr>
            <p:ph sz="half" idx="1"/>
          </p:nvPr>
        </p:nvSpPr>
        <p:spPr/>
        <p:txBody>
          <a:bodyPr>
            <a:normAutofit/>
          </a:bodyPr>
          <a:lstStyle/>
          <a:p>
            <a:r>
              <a:rPr lang="pt-BR" sz="2800" dirty="0"/>
              <a:t>Dado um conjunto de objetos, colocar os objetos em grupos baseados na similaridade entre eles.</a:t>
            </a:r>
          </a:p>
          <a:p>
            <a:r>
              <a:rPr lang="pt-BR" altLang="en-US"/>
              <a:t>Utilizado para encontrar padrões inesperados nos dados.</a:t>
            </a:r>
          </a:p>
          <a:p>
            <a:r>
              <a:rPr lang="pt-BR" altLang="en-US"/>
              <a:t>Inerentemente é um problema bem definido.</a:t>
            </a:r>
          </a:p>
          <a:p>
            <a:r>
              <a:rPr lang="pt-BR" altLang="en-US"/>
              <a:t>Como agrupar os animais seguintes?</a:t>
            </a:r>
          </a:p>
        </p:txBody>
      </p:sp>
      <p:pic>
        <p:nvPicPr>
          <p:cNvPr id="4" name="Espaço Reservado para Conteúdo 3" descr="imagem 2"/>
          <p:cNvPicPr>
            <a:picLocks noGrp="1" noChangeAspect="1"/>
          </p:cNvPicPr>
          <p:nvPr>
            <p:ph sz="half" idx="2"/>
          </p:nvPr>
        </p:nvPicPr>
        <p:blipFill>
          <a:blip r:embed="rId2"/>
          <a:stretch>
            <a:fillRect/>
          </a:stretch>
        </p:blipFill>
        <p:spPr>
          <a:xfrm>
            <a:off x="6833870" y="2658110"/>
            <a:ext cx="3857625" cy="2686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2675" y="104140"/>
            <a:ext cx="10515600" cy="1033145"/>
          </a:xfrm>
        </p:spPr>
        <p:txBody>
          <a:bodyPr/>
          <a:lstStyle/>
          <a:p>
            <a:pPr algn="ctr"/>
            <a:r>
              <a:rPr lang="pt-BR" altLang="en-US"/>
              <a:t>Data Mining x Data Warehouse</a:t>
            </a:r>
          </a:p>
        </p:txBody>
      </p:sp>
      <p:pic>
        <p:nvPicPr>
          <p:cNvPr id="5" name="Espaço Reservado para Conteúdo 4" descr="images"/>
          <p:cNvPicPr>
            <a:picLocks noGrp="1" noChangeAspect="1"/>
          </p:cNvPicPr>
          <p:nvPr>
            <p:ph idx="1"/>
          </p:nvPr>
        </p:nvPicPr>
        <p:blipFill>
          <a:blip r:embed="rId2"/>
          <a:stretch>
            <a:fillRect/>
          </a:stretch>
        </p:blipFill>
        <p:spPr>
          <a:xfrm>
            <a:off x="3192780" y="1278890"/>
            <a:ext cx="7419340" cy="5282565"/>
          </a:xfrm>
          <a:prstGeom prst="rect">
            <a:avLst/>
          </a:prstGeom>
        </p:spPr>
      </p:pic>
      <p:sp>
        <p:nvSpPr>
          <p:cNvPr id="6" name="Caixa de Texto 5"/>
          <p:cNvSpPr txBox="1"/>
          <p:nvPr/>
        </p:nvSpPr>
        <p:spPr>
          <a:xfrm>
            <a:off x="553085" y="1278890"/>
            <a:ext cx="2298700" cy="5631180"/>
          </a:xfrm>
          <a:prstGeom prst="rect">
            <a:avLst/>
          </a:prstGeom>
          <a:noFill/>
        </p:spPr>
        <p:txBody>
          <a:bodyPr wrap="square" rtlCol="0">
            <a:spAutoFit/>
          </a:bodyPr>
          <a:lstStyle/>
          <a:p>
            <a:r>
              <a:rPr lang="pt-BR" altLang="en-US" sz="2400"/>
              <a:t>Em bancos de dados muito grandes, que rodam terabytes ou até petabytes de dados, o uso bem-sucedido das aplicações de mineração de dados dependerá, primeiro da construção de um data warehouse.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Agrupamento</a:t>
            </a:r>
          </a:p>
        </p:txBody>
      </p:sp>
      <p:sp>
        <p:nvSpPr>
          <p:cNvPr id="3" name="Espaço Reservado para Conteúdo 2"/>
          <p:cNvSpPr>
            <a:spLocks noGrp="1"/>
          </p:cNvSpPr>
          <p:nvPr>
            <p:ph sz="half" idx="1"/>
          </p:nvPr>
        </p:nvSpPr>
        <p:spPr/>
        <p:txBody>
          <a:bodyPr>
            <a:normAutofit/>
          </a:bodyPr>
          <a:lstStyle/>
          <a:p>
            <a:r>
              <a:rPr lang="pt-BR" sz="2800" dirty="0"/>
              <a:t>Dado um conjunto de objetos, colocar os objetos em grupos baseados na similaridade entre eles.</a:t>
            </a:r>
          </a:p>
          <a:p>
            <a:r>
              <a:rPr lang="pt-BR" altLang="en-US"/>
              <a:t>Utilizado para encontrar padrões inesperados nos dados.</a:t>
            </a:r>
          </a:p>
          <a:p>
            <a:r>
              <a:rPr lang="pt-BR" altLang="en-US"/>
              <a:t>Inerentemente é um problema bem definido.</a:t>
            </a:r>
          </a:p>
          <a:p>
            <a:r>
              <a:rPr lang="pt-BR" altLang="en-US"/>
              <a:t>Como agrupar os animais seguintes?</a:t>
            </a:r>
          </a:p>
        </p:txBody>
      </p:sp>
      <p:pic>
        <p:nvPicPr>
          <p:cNvPr id="6" name="Espaço Reservado para Conteúdo 5" descr="imagem 3"/>
          <p:cNvPicPr>
            <a:picLocks noGrp="1" noChangeAspect="1"/>
          </p:cNvPicPr>
          <p:nvPr>
            <p:ph sz="half" idx="2"/>
          </p:nvPr>
        </p:nvPicPr>
        <p:blipFill>
          <a:blip r:embed="rId2"/>
          <a:stretch>
            <a:fillRect/>
          </a:stretch>
        </p:blipFill>
        <p:spPr>
          <a:xfrm>
            <a:off x="7371715" y="2557780"/>
            <a:ext cx="2781300" cy="288607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ltLang="en-US"/>
              <a:t>Agrupamento</a:t>
            </a:r>
          </a:p>
        </p:txBody>
      </p:sp>
      <p:sp>
        <p:nvSpPr>
          <p:cNvPr id="3" name="Espaço Reservado para Conteúdo 2"/>
          <p:cNvSpPr>
            <a:spLocks noGrp="1"/>
          </p:cNvSpPr>
          <p:nvPr>
            <p:ph sz="half" idx="1"/>
          </p:nvPr>
        </p:nvSpPr>
        <p:spPr/>
        <p:txBody>
          <a:bodyPr>
            <a:normAutofit/>
          </a:bodyPr>
          <a:lstStyle/>
          <a:p>
            <a:r>
              <a:rPr lang="pt-BR" sz="2800" dirty="0"/>
              <a:t>Dado um conjunto de objetos, colocar os objetos em grupos baseados na similaridade entre eles.</a:t>
            </a:r>
          </a:p>
          <a:p>
            <a:r>
              <a:rPr lang="pt-BR" altLang="en-US"/>
              <a:t>Utilizado para encontrar padrões inesperados nos dados.</a:t>
            </a:r>
          </a:p>
          <a:p>
            <a:r>
              <a:rPr lang="pt-BR" altLang="en-US"/>
              <a:t>Inerentemente é um problema bem definido.</a:t>
            </a:r>
          </a:p>
          <a:p>
            <a:r>
              <a:rPr lang="pt-BR" altLang="en-US"/>
              <a:t>Como agrupar os animais seguintes?</a:t>
            </a:r>
          </a:p>
        </p:txBody>
      </p:sp>
      <p:pic>
        <p:nvPicPr>
          <p:cNvPr id="5" name="Espaço Reservado para Conteúdo 4" descr="imagem 4"/>
          <p:cNvPicPr>
            <a:picLocks noGrp="1" noChangeAspect="1"/>
          </p:cNvPicPr>
          <p:nvPr>
            <p:ph sz="half" idx="2"/>
          </p:nvPr>
        </p:nvPicPr>
        <p:blipFill>
          <a:blip r:embed="rId2"/>
          <a:stretch>
            <a:fillRect/>
          </a:stretch>
        </p:blipFill>
        <p:spPr>
          <a:xfrm>
            <a:off x="6824345" y="2738755"/>
            <a:ext cx="3876675" cy="2524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Descrição do Problema</a:t>
            </a:r>
          </a:p>
        </p:txBody>
      </p:sp>
      <p:sp>
        <p:nvSpPr>
          <p:cNvPr id="3" name="Espaço Reservado para Conteúdo 2"/>
          <p:cNvSpPr>
            <a:spLocks noGrp="1"/>
          </p:cNvSpPr>
          <p:nvPr>
            <p:ph sz="half" idx="1"/>
          </p:nvPr>
        </p:nvSpPr>
        <p:spPr>
          <a:xfrm>
            <a:off x="838200" y="1691005"/>
            <a:ext cx="10515600" cy="3370580"/>
          </a:xfrm>
        </p:spPr>
        <p:txBody>
          <a:bodyPr>
            <a:normAutofit lnSpcReduction="10000"/>
          </a:bodyPr>
          <a:lstStyle/>
          <a:p>
            <a:r>
              <a:rPr lang="pt-BR" altLang="en-US"/>
              <a:t>Clustering (Agrupamento): Aprendizado não Supervisionado.</a:t>
            </a:r>
          </a:p>
          <a:p>
            <a:r>
              <a:rPr lang="pt-BR" altLang="en-US"/>
              <a:t>Dado um conjunto de objetos descritos por múltiplos valores (atributos).</a:t>
            </a:r>
          </a:p>
          <a:p>
            <a:r>
              <a:rPr lang="pt-BR" altLang="en-US"/>
              <a:t>(1) atribuir grupos (clusters) aos objetos particionando-os objetivamente em grupos homogêneos de maneira a:</a:t>
            </a:r>
          </a:p>
          <a:p>
            <a:pPr marL="914400" lvl="1" indent="-457200">
              <a:buAutoNum type="arabicPeriod"/>
            </a:pPr>
            <a:r>
              <a:rPr lang="pt-BR" altLang="en-US"/>
              <a:t>Maximizar a similaridade de objetos dentro de um mesmo cluster</a:t>
            </a:r>
          </a:p>
          <a:p>
            <a:pPr marL="914400" lvl="1" indent="-457200">
              <a:buAutoNum type="arabicPeriod"/>
            </a:pPr>
            <a:r>
              <a:rPr lang="pt-BR" altLang="en-US"/>
              <a:t>Minimizar a similaridade de objetos entre clusters distintos</a:t>
            </a:r>
          </a:p>
          <a:p>
            <a:r>
              <a:rPr lang="pt-BR" altLang="en-US"/>
              <a:t>(2) atribuir uma descrição para cada cluster formado</a:t>
            </a:r>
          </a:p>
        </p:txBody>
      </p:sp>
      <p:pic>
        <p:nvPicPr>
          <p:cNvPr id="5" name="Imagem 4" descr="imagem 5"/>
          <p:cNvPicPr>
            <a:picLocks noChangeAspect="1"/>
          </p:cNvPicPr>
          <p:nvPr/>
        </p:nvPicPr>
        <p:blipFill>
          <a:blip r:embed="rId2"/>
          <a:stretch>
            <a:fillRect/>
          </a:stretch>
        </p:blipFill>
        <p:spPr>
          <a:xfrm>
            <a:off x="2361565" y="4938395"/>
            <a:ext cx="7715885" cy="18288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Descrição do Problema</a:t>
            </a:r>
          </a:p>
        </p:txBody>
      </p:sp>
      <p:pic>
        <p:nvPicPr>
          <p:cNvPr id="6" name="Espaço Reservado para Conteúdo 5" descr="imagem 7"/>
          <p:cNvPicPr>
            <a:picLocks noGrp="1" noChangeAspect="1"/>
          </p:cNvPicPr>
          <p:nvPr>
            <p:ph idx="1"/>
          </p:nvPr>
        </p:nvPicPr>
        <p:blipFill>
          <a:blip r:embed="rId2"/>
          <a:stretch>
            <a:fillRect/>
          </a:stretch>
        </p:blipFill>
        <p:spPr>
          <a:xfrm>
            <a:off x="1982470" y="1691005"/>
            <a:ext cx="8988425" cy="504698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K-means: Algoritmo </a:t>
            </a:r>
          </a:p>
        </p:txBody>
      </p:sp>
      <p:sp>
        <p:nvSpPr>
          <p:cNvPr id="3" name="Espaço Reservado para Conteúdo 2"/>
          <p:cNvSpPr>
            <a:spLocks noGrp="1"/>
          </p:cNvSpPr>
          <p:nvPr>
            <p:ph idx="1"/>
          </p:nvPr>
        </p:nvSpPr>
        <p:spPr/>
        <p:txBody>
          <a:bodyPr>
            <a:normAutofit/>
          </a:bodyPr>
          <a:lstStyle/>
          <a:p>
            <a:r>
              <a:rPr lang="pt-BR" altLang="en-US"/>
              <a:t>Dado um conjunto de pontos numéricos no espaço D-dimensional e um inteiro K</a:t>
            </a:r>
          </a:p>
          <a:p>
            <a:r>
              <a:rPr lang="pt-BR" altLang="en-US"/>
              <a:t>O algoritmo gera K (ou menos) clusters da seguinte maneira:</a:t>
            </a:r>
          </a:p>
          <a:p>
            <a:pPr marL="0" indent="0">
              <a:buNone/>
            </a:pPr>
            <a:r>
              <a:rPr lang="pt-BR" altLang="en-US"/>
              <a:t>Escolha K clusters aleatoriamente</a:t>
            </a:r>
          </a:p>
          <a:p>
            <a:pPr marL="0" indent="0">
              <a:buNone/>
            </a:pPr>
            <a:r>
              <a:rPr lang="pt-BR" altLang="en-US"/>
              <a:t>Calcule o centróide para cada cluster</a:t>
            </a:r>
          </a:p>
          <a:p>
            <a:pPr marL="0" indent="0">
              <a:buNone/>
            </a:pPr>
            <a:r>
              <a:rPr lang="pt-BR" altLang="en-US"/>
              <a:t>Repita</a:t>
            </a:r>
          </a:p>
          <a:p>
            <a:pPr marL="457200" lvl="1" indent="0">
              <a:buNone/>
            </a:pPr>
            <a:r>
              <a:rPr lang="pt-BR" altLang="en-US"/>
              <a:t>Atribua cada ponto ao centróide mais próximo</a:t>
            </a:r>
          </a:p>
          <a:p>
            <a:pPr marL="457200" lvl="1" indent="0">
              <a:buNone/>
            </a:pPr>
            <a:r>
              <a:rPr lang="pt-BR" altLang="en-US"/>
              <a:t>Recalcule o centróide para cada cluster</a:t>
            </a:r>
          </a:p>
          <a:p>
            <a:pPr marL="0" indent="0">
              <a:buNone/>
            </a:pPr>
            <a:r>
              <a:rPr lang="pt-BR" altLang="en-US"/>
              <a:t>Até estabilidade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K-means: Exemplo, K = 3</a:t>
            </a:r>
          </a:p>
        </p:txBody>
      </p:sp>
      <p:pic>
        <p:nvPicPr>
          <p:cNvPr id="5" name="Espaço Reservado para Conteúdo 4" descr="Kmeans"/>
          <p:cNvPicPr>
            <a:picLocks noGrp="1" noChangeAspect="1"/>
          </p:cNvPicPr>
          <p:nvPr>
            <p:ph idx="1"/>
          </p:nvPr>
        </p:nvPicPr>
        <p:blipFill>
          <a:blip r:embed="rId2"/>
          <a:stretch>
            <a:fillRect/>
          </a:stretch>
        </p:blipFill>
        <p:spPr>
          <a:xfrm>
            <a:off x="2231390" y="1568450"/>
            <a:ext cx="8155940" cy="522351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K-means: Exemplo, K = 2</a:t>
            </a:r>
          </a:p>
        </p:txBody>
      </p:sp>
      <p:pic>
        <p:nvPicPr>
          <p:cNvPr id="4" name="Espaço Reservado para Conteúdo 3" descr="kmeans 2"/>
          <p:cNvPicPr>
            <a:picLocks noGrp="1" noChangeAspect="1"/>
          </p:cNvPicPr>
          <p:nvPr>
            <p:ph idx="1"/>
          </p:nvPr>
        </p:nvPicPr>
        <p:blipFill>
          <a:blip r:embed="rId2"/>
          <a:stretch>
            <a:fillRect/>
          </a:stretch>
        </p:blipFill>
        <p:spPr>
          <a:xfrm>
            <a:off x="3060065" y="1825625"/>
            <a:ext cx="6937375" cy="497268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ltLang="en-US"/>
              <a:t>Kmeans - Exemplo de Aplicação</a:t>
            </a:r>
          </a:p>
        </p:txBody>
      </p:sp>
      <p:sp>
        <p:nvSpPr>
          <p:cNvPr id="3" name="Espaço Reservado para Conteúdo 2"/>
          <p:cNvSpPr>
            <a:spLocks noGrp="1"/>
          </p:cNvSpPr>
          <p:nvPr>
            <p:ph sz="half" idx="1"/>
          </p:nvPr>
        </p:nvSpPr>
        <p:spPr/>
        <p:txBody>
          <a:bodyPr>
            <a:normAutofit fontScale="90000"/>
          </a:bodyPr>
          <a:lstStyle/>
          <a:p>
            <a:r>
              <a:rPr lang="pt-BR" altLang="en-US"/>
              <a:t>Clustering de Genes:</a:t>
            </a:r>
          </a:p>
          <a:p>
            <a:pPr>
              <a:buFont typeface="Wingdings" panose="05000000000000000000" charset="0"/>
              <a:buChar char="ü"/>
            </a:pPr>
            <a:r>
              <a:rPr lang="pt-BR" altLang="en-US"/>
              <a:t> Dada uma série de experimentos de microarray medindo a expressão de um conjunto de genes a intervalos regulares de tempo numa célula.</a:t>
            </a:r>
          </a:p>
          <a:p>
            <a:pPr>
              <a:buFont typeface="Wingdings" panose="05000000000000000000" charset="0"/>
              <a:buChar char="ü"/>
            </a:pPr>
            <a:r>
              <a:rPr lang="pt-BR" altLang="en-US"/>
              <a:t> Normalização permite comparação entre microarrays</a:t>
            </a:r>
          </a:p>
          <a:p>
            <a:pPr>
              <a:buFont typeface="Wingdings" panose="05000000000000000000" charset="0"/>
              <a:buChar char="ü"/>
            </a:pPr>
            <a:r>
              <a:rPr lang="pt-BR" altLang="en-US"/>
              <a:t>Produz clusters de genes que variam de forma similar ao longo do tempo</a:t>
            </a:r>
          </a:p>
          <a:p>
            <a:pPr>
              <a:buFont typeface="Wingdings" panose="05000000000000000000" charset="0"/>
              <a:buChar char="ü"/>
            </a:pPr>
            <a:r>
              <a:rPr lang="pt-BR" altLang="en-US"/>
              <a:t>Hipótese: genes que variam da mesma forma pode ser/estar co-regulados</a:t>
            </a:r>
          </a:p>
        </p:txBody>
      </p:sp>
      <p:pic>
        <p:nvPicPr>
          <p:cNvPr id="4" name="Espaço Reservado para Conteúdo 3" descr="imagem 132"/>
          <p:cNvPicPr>
            <a:picLocks noGrp="1" noChangeAspect="1"/>
          </p:cNvPicPr>
          <p:nvPr>
            <p:ph sz="half" idx="2"/>
          </p:nvPr>
        </p:nvPicPr>
        <p:blipFill>
          <a:blip r:embed="rId2"/>
          <a:stretch>
            <a:fillRect/>
          </a:stretch>
        </p:blipFill>
        <p:spPr>
          <a:xfrm>
            <a:off x="6172200" y="2925445"/>
            <a:ext cx="5953125" cy="249301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3035"/>
            <a:ext cx="10515600" cy="739140"/>
          </a:xfrm>
        </p:spPr>
        <p:txBody>
          <a:bodyPr>
            <a:normAutofit fontScale="90000"/>
          </a:bodyPr>
          <a:lstStyle/>
          <a:p>
            <a:pPr algn="ctr"/>
            <a:r>
              <a:rPr lang="pt-BR" altLang="en-US"/>
              <a:t>Séries Temporais</a:t>
            </a:r>
          </a:p>
        </p:txBody>
      </p:sp>
      <p:sp>
        <p:nvSpPr>
          <p:cNvPr id="3" name="Espaço Reservado para Conteúdo 2"/>
          <p:cNvSpPr>
            <a:spLocks noGrp="1"/>
          </p:cNvSpPr>
          <p:nvPr>
            <p:ph sz="half" idx="1"/>
          </p:nvPr>
        </p:nvSpPr>
        <p:spPr>
          <a:xfrm>
            <a:off x="838200" y="1825625"/>
            <a:ext cx="10515600" cy="4906645"/>
          </a:xfrm>
        </p:spPr>
        <p:txBody>
          <a:bodyPr>
            <a:normAutofit/>
          </a:bodyPr>
          <a:lstStyle/>
          <a:p>
            <a:r>
              <a:rPr lang="pt-BR" altLang="en-US"/>
              <a:t>Modelos de séries temporais são muito utilizados para avaliar o comportamento de uma variável ao longo do tempo. Uma sorveteria, por exemplo, tende a vender mais sorvete durante o verão, enquanto o mercado para as cafeterias costuma ser mais aquecido no inverno.</a:t>
            </a:r>
          </a:p>
          <a:p>
            <a:r>
              <a:rPr lang="pt-BR" altLang="en-US"/>
              <a:t>Seria possível “prever” a demanda por sorvete para o verão de 2020?</a:t>
            </a:r>
          </a:p>
          <a:p>
            <a:r>
              <a:rPr lang="pt-BR" altLang="en-US"/>
              <a:t>Na verdade, os modelos estatísticos para séries temporais utilizam o passado histórico da variável para projetar observações futuras. Dessa forma, se pode ter uma ideia, em média, de como a variável se comportará nos próximos períodos.</a:t>
            </a:r>
          </a:p>
          <a:p>
            <a:pPr marL="0" indent="0">
              <a:buNone/>
            </a:pPr>
            <a:endParaRPr lang="pt-BR"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pt-BR" altLang="en-US"/>
              <a:t>Séries Temporais</a:t>
            </a:r>
          </a:p>
        </p:txBody>
      </p:sp>
      <p:sp>
        <p:nvSpPr>
          <p:cNvPr id="3" name="Espaço Reservado para Conteúdo 2"/>
          <p:cNvSpPr>
            <a:spLocks noGrp="1"/>
          </p:cNvSpPr>
          <p:nvPr>
            <p:ph sz="half" idx="1"/>
          </p:nvPr>
        </p:nvSpPr>
        <p:spPr/>
        <p:txBody>
          <a:bodyPr>
            <a:normAutofit/>
          </a:bodyPr>
          <a:lstStyle/>
          <a:p>
            <a:r>
              <a:rPr lang="pt-BR" altLang="en-US"/>
              <a:t>Exemplos de aplicações:</a:t>
            </a:r>
          </a:p>
          <a:p>
            <a:r>
              <a:rPr lang="pt-BR" altLang="en-US"/>
              <a:t>Economia: preços diários de ações; taxa de desemprego.</a:t>
            </a:r>
          </a:p>
          <a:p>
            <a:r>
              <a:rPr lang="pt-BR" altLang="en-US"/>
              <a:t>Medicina: níveis de eletrocardiograma ou eletroencefalograma.</a:t>
            </a:r>
          </a:p>
          <a:p>
            <a:r>
              <a:rPr lang="pt-BR" altLang="en-US"/>
              <a:t>Epidemiologia: casos semanais de sarampo; casos mensais de AIDS.</a:t>
            </a:r>
          </a:p>
          <a:p>
            <a:r>
              <a:rPr lang="pt-BR" altLang="en-US"/>
              <a:t>Metereologia: temperatura diária; registro de marés, etc.</a:t>
            </a:r>
          </a:p>
        </p:txBody>
      </p:sp>
      <p:pic>
        <p:nvPicPr>
          <p:cNvPr id="4" name="Espaço Reservado para Conteúdo 3" descr="itub3"/>
          <p:cNvPicPr>
            <a:picLocks noGrp="1" noChangeAspect="1"/>
          </p:cNvPicPr>
          <p:nvPr>
            <p:ph sz="half" idx="2"/>
          </p:nvPr>
        </p:nvPicPr>
        <p:blipFill>
          <a:blip r:embed="rId2"/>
          <a:stretch>
            <a:fillRect/>
          </a:stretch>
        </p:blipFill>
        <p:spPr>
          <a:xfrm>
            <a:off x="6480810" y="2289175"/>
            <a:ext cx="5676265" cy="4257675"/>
          </a:xfrm>
          <a:prstGeom prst="rect">
            <a:avLst/>
          </a:prstGeom>
        </p:spPr>
      </p:pic>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21573</Words>
  <Application>Microsoft Office PowerPoint</Application>
  <PresentationFormat>Widescreen</PresentationFormat>
  <Paragraphs>1350</Paragraphs>
  <Slides>219</Slides>
  <Notes>15</Notes>
  <HiddenSlides>0</HiddenSlides>
  <MMClips>0</MMClips>
  <ScaleCrop>false</ScaleCrop>
  <HeadingPairs>
    <vt:vector size="8" baseType="variant">
      <vt:variant>
        <vt:lpstr>Fontes usadas</vt:lpstr>
      </vt:variant>
      <vt:variant>
        <vt:i4>8</vt:i4>
      </vt:variant>
      <vt:variant>
        <vt:lpstr>Tema</vt:lpstr>
      </vt:variant>
      <vt:variant>
        <vt:i4>1</vt:i4>
      </vt:variant>
      <vt:variant>
        <vt:lpstr>Servidores OLE inseridos</vt:lpstr>
      </vt:variant>
      <vt:variant>
        <vt:i4>1</vt:i4>
      </vt:variant>
      <vt:variant>
        <vt:lpstr>Títulos de slides</vt:lpstr>
      </vt:variant>
      <vt:variant>
        <vt:i4>219</vt:i4>
      </vt:variant>
    </vt:vector>
  </HeadingPairs>
  <TitlesOfParts>
    <vt:vector size="229" baseType="lpstr">
      <vt:lpstr>Arial</vt:lpstr>
      <vt:lpstr>Bookman</vt:lpstr>
      <vt:lpstr>Calibri</vt:lpstr>
      <vt:lpstr>Calibri Light</vt:lpstr>
      <vt:lpstr>Century Gothic</vt:lpstr>
      <vt:lpstr>StarSymbol</vt:lpstr>
      <vt:lpstr>Tahoma</vt:lpstr>
      <vt:lpstr>Wingdings</vt:lpstr>
      <vt:lpstr>Tema do Office</vt:lpstr>
      <vt:lpstr>Equation.3</vt:lpstr>
      <vt:lpstr>Data Mining</vt:lpstr>
      <vt:lpstr>Escopo do Curso</vt:lpstr>
      <vt:lpstr>Dado, Informação e Conhecimento</vt:lpstr>
      <vt:lpstr>Dado, Informação e Conhecimento</vt:lpstr>
      <vt:lpstr>O que podemos extrair dos dados?</vt:lpstr>
      <vt:lpstr>Data Mining</vt:lpstr>
      <vt:lpstr>Definição de mineração de dados</vt:lpstr>
      <vt:lpstr>Data Mining x Data Warehouse</vt:lpstr>
      <vt:lpstr>Data Mining x Data Warehouse</vt:lpstr>
      <vt:lpstr> KDD (Descoberta de conhecimento BD)</vt:lpstr>
      <vt:lpstr>Seleção de dados</vt:lpstr>
      <vt:lpstr>Limpeza de dados</vt:lpstr>
      <vt:lpstr>Enriquecimento de dados</vt:lpstr>
      <vt:lpstr>Transformação de dados</vt:lpstr>
      <vt:lpstr>Mineração de dados</vt:lpstr>
      <vt:lpstr>Relatório</vt:lpstr>
      <vt:lpstr> KDD (Descoberta de conhecimento BD)</vt:lpstr>
      <vt:lpstr>Objetivos Data Mining</vt:lpstr>
      <vt:lpstr>Previsão</vt:lpstr>
      <vt:lpstr>Previsão</vt:lpstr>
      <vt:lpstr>Previsão</vt:lpstr>
      <vt:lpstr>Identificação</vt:lpstr>
      <vt:lpstr>Identificação</vt:lpstr>
      <vt:lpstr>Classificação</vt:lpstr>
      <vt:lpstr>Classificação</vt:lpstr>
      <vt:lpstr>Otimização</vt:lpstr>
      <vt:lpstr>Otimização</vt:lpstr>
      <vt:lpstr>O que é um Dataset?</vt:lpstr>
      <vt:lpstr>O que é um Dataset?</vt:lpstr>
      <vt:lpstr>Dados estruturados x não estruturados</vt:lpstr>
      <vt:lpstr>Dados estruturados x não estruturados</vt:lpstr>
      <vt:lpstr>Dados estruturados x não estruturados</vt:lpstr>
      <vt:lpstr>A oportunidade do Big Data</vt:lpstr>
      <vt:lpstr>Tipos de Aprendizagem</vt:lpstr>
      <vt:lpstr>Tipos de Aprendizagem</vt:lpstr>
      <vt:lpstr>Aprendizagem Supervisionada</vt:lpstr>
      <vt:lpstr>Aprendizagem Não Supervisionada</vt:lpstr>
      <vt:lpstr>Treino e Teste</vt:lpstr>
      <vt:lpstr>Tipos de Conhecimento</vt:lpstr>
      <vt:lpstr>Regras de Associação</vt:lpstr>
      <vt:lpstr>Hierarquia de Classificação</vt:lpstr>
      <vt:lpstr>Padrões Sequenciais</vt:lpstr>
      <vt:lpstr>Padrões em Série Temporal</vt:lpstr>
      <vt:lpstr>Agrupamento</vt:lpstr>
      <vt:lpstr> Tarefas de Mineração de Dados</vt:lpstr>
      <vt:lpstr>Apresentação do PowerPoint</vt:lpstr>
      <vt:lpstr>Conceitos importantes</vt:lpstr>
      <vt:lpstr>Análise de Regras de Associação</vt:lpstr>
      <vt:lpstr>Exemplo</vt:lpstr>
      <vt:lpstr>Exemplo</vt:lpstr>
      <vt:lpstr>Apresentação do PowerPoint</vt:lpstr>
      <vt:lpstr>Análise de Regras de Associação</vt:lpstr>
      <vt:lpstr>Análise de Regras de Associação</vt:lpstr>
      <vt:lpstr>Apresentação do PowerPoint</vt:lpstr>
      <vt:lpstr>Apresentação do PowerPoint</vt:lpstr>
      <vt:lpstr>Exemplo</vt:lpstr>
      <vt:lpstr>Exemplo</vt:lpstr>
      <vt:lpstr>Algoritmo Apriori</vt:lpstr>
      <vt:lpstr>Apresentação do PowerPoint</vt:lpstr>
      <vt:lpstr>Análise de Cesta de Compras</vt:lpstr>
      <vt:lpstr>Análise de Cesta de Compras</vt:lpstr>
      <vt:lpstr>Classificação</vt:lpstr>
      <vt:lpstr>Classificação - Treinamento</vt:lpstr>
      <vt:lpstr>Etapas da Classificação</vt:lpstr>
      <vt:lpstr>Classificação baseada em regras</vt:lpstr>
      <vt:lpstr>Classificação </vt:lpstr>
      <vt:lpstr>Características da Classificação</vt:lpstr>
      <vt:lpstr>Qualidade do Classificador</vt:lpstr>
      <vt:lpstr>Qualidade do Classificador</vt:lpstr>
      <vt:lpstr>Técnicas de Classificação</vt:lpstr>
      <vt:lpstr>Árvore de Decisão</vt:lpstr>
      <vt:lpstr>Árvore de Decisão - Exemplo</vt:lpstr>
      <vt:lpstr>Árvore de Decisão</vt:lpstr>
      <vt:lpstr>Árvore de Decisão - Atributos Binário</vt:lpstr>
      <vt:lpstr>Árvore de Decisão - Atributos Binário</vt:lpstr>
      <vt:lpstr>Escolha do atributo</vt:lpstr>
      <vt:lpstr>Escolha do atributo</vt:lpstr>
      <vt:lpstr>Escolha do atributo</vt:lpstr>
      <vt:lpstr>Escolha do atributo</vt:lpstr>
      <vt:lpstr>Escolha do atributo</vt:lpstr>
      <vt:lpstr>Redes Neurais</vt:lpstr>
      <vt:lpstr>Desvantagens</vt:lpstr>
      <vt:lpstr>Vantagens</vt:lpstr>
      <vt:lpstr>Rede Neural Feed Forward </vt:lpstr>
      <vt:lpstr>Rede Neural Feed Forward </vt:lpstr>
      <vt:lpstr>Agrupamento</vt:lpstr>
      <vt:lpstr>Agrupamento</vt:lpstr>
      <vt:lpstr>Agrupamento</vt:lpstr>
      <vt:lpstr>Agrupamento</vt:lpstr>
      <vt:lpstr>Agrupamento</vt:lpstr>
      <vt:lpstr>Agrupamento</vt:lpstr>
      <vt:lpstr>Descrição do Problema</vt:lpstr>
      <vt:lpstr>Descrição do Problema</vt:lpstr>
      <vt:lpstr>K-means: Algoritmo </vt:lpstr>
      <vt:lpstr>K-means: Exemplo, K = 3</vt:lpstr>
      <vt:lpstr>K-means: Exemplo, K = 2</vt:lpstr>
      <vt:lpstr>Kmeans - Exemplo de Aplicação</vt:lpstr>
      <vt:lpstr>Séries Temporais</vt:lpstr>
      <vt:lpstr>Séries Temporais</vt:lpstr>
      <vt:lpstr>Séries Temporais - Tendencia</vt:lpstr>
      <vt:lpstr>Séries Temporais - Autocorrelação</vt:lpstr>
      <vt:lpstr>Séries Temporais - Sazonalidade</vt:lpstr>
      <vt:lpstr>Séries Temporais - Estacionaridade</vt:lpstr>
      <vt:lpstr>Regressão</vt:lpstr>
      <vt:lpstr>Regressão Linear</vt:lpstr>
      <vt:lpstr>Regressão Linear</vt:lpstr>
      <vt:lpstr>Regressão Linear - Exemplo</vt:lpstr>
      <vt:lpstr>Análise de Outliers</vt:lpstr>
      <vt:lpstr>Análise de Outliers</vt:lpstr>
      <vt:lpstr>CRISP-DM</vt:lpstr>
      <vt:lpstr>Entendimento do Negócio</vt:lpstr>
      <vt:lpstr>Entendimento dos Dados</vt:lpstr>
      <vt:lpstr>Preparação dos dados</vt:lpstr>
      <vt:lpstr>Modelagem</vt:lpstr>
      <vt:lpstr>Avaliação</vt:lpstr>
      <vt:lpstr>Implantação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GABARITO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Exercícios Banco de Dados I – Introdução a SGBDs e Arquitetura ANSI SPARC</dc:title>
  <dc:creator>Rodrigo</dc:creator>
  <cp:lastModifiedBy>LUIS CLAUDIO DOS SANTOS</cp:lastModifiedBy>
  <cp:revision>378</cp:revision>
  <dcterms:created xsi:type="dcterms:W3CDTF">2019-11-19T18:18:00Z</dcterms:created>
  <dcterms:modified xsi:type="dcterms:W3CDTF">2020-02-11T16:08:16Z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1046-11.2.0.9144</vt:lpwstr>
  </property>
</Properties>
</file>